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4" r:id="rId3"/>
    <p:sldId id="270" r:id="rId4"/>
    <p:sldId id="265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7" r:id="rId13"/>
    <p:sldId id="269" r:id="rId14"/>
    <p:sldId id="268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4272"/>
    <a:srgbClr val="D6F5EE"/>
    <a:srgbClr val="10BB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69026"/>
  </p:normalViewPr>
  <p:slideViewPr>
    <p:cSldViewPr snapToGrid="0" snapToObjects="1">
      <p:cViewPr varScale="1">
        <p:scale>
          <a:sx n="60" d="100"/>
          <a:sy n="60" d="100"/>
        </p:scale>
        <p:origin x="2552" y="168"/>
      </p:cViewPr>
      <p:guideLst/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40" d="100"/>
        <a:sy n="14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5T06:14:52.79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5T06:42:01.61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5T06:42:20.10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73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en" altLang="ko-KR" dirty="0"/>
              <a:t>Auto Cloud Scaler</a:t>
            </a:r>
            <a:r>
              <a:rPr lang="ko-KR" altLang="en-US" dirty="0"/>
              <a:t>라는 주제로 프로젝트를 진행한 </a:t>
            </a:r>
            <a:r>
              <a:rPr lang="ko-KR" altLang="en-US" dirty="0" err="1"/>
              <a:t>클라우드</a:t>
            </a:r>
            <a:r>
              <a:rPr lang="ko-KR" altLang="en-US" dirty="0"/>
              <a:t> 컴퓨팅 </a:t>
            </a:r>
            <a:r>
              <a:rPr lang="en-US" altLang="ko-KR" dirty="0"/>
              <a:t>1</a:t>
            </a:r>
            <a:r>
              <a:rPr lang="ko-KR" altLang="en-US" dirty="0"/>
              <a:t>조입니다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클라이언트가 접속 했을 때의 시나리오를 설명하겠습니다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첫째</a:t>
            </a:r>
            <a:r>
              <a:rPr lang="en-US" altLang="ko-KR" dirty="0"/>
              <a:t>, </a:t>
            </a:r>
            <a:r>
              <a:rPr lang="ko-KR" altLang="en-US" dirty="0"/>
              <a:t>클라이언트는 </a:t>
            </a:r>
            <a:r>
              <a:rPr lang="en" altLang="ko-KR" dirty="0"/>
              <a:t>VIM</a:t>
            </a:r>
            <a:r>
              <a:rPr lang="ko-KR" altLang="en-US" dirty="0"/>
              <a:t>의 웹 서버에 접속합니다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둘째</a:t>
            </a:r>
            <a:r>
              <a:rPr lang="en-US" altLang="ko-KR" dirty="0"/>
              <a:t>, </a:t>
            </a:r>
            <a:r>
              <a:rPr lang="en" altLang="ko-KR" dirty="0"/>
              <a:t>VIM</a:t>
            </a:r>
            <a:r>
              <a:rPr lang="ko-KR" altLang="en-US" dirty="0"/>
              <a:t>은 최소 </a:t>
            </a:r>
            <a:r>
              <a:rPr lang="en" altLang="ko-KR" dirty="0"/>
              <a:t>CPU </a:t>
            </a:r>
            <a:r>
              <a:rPr lang="ko-KR" altLang="en-US" dirty="0"/>
              <a:t>사용량을 보이는 </a:t>
            </a:r>
            <a:r>
              <a:rPr lang="en" altLang="ko-KR" dirty="0"/>
              <a:t>VMM</a:t>
            </a:r>
            <a:r>
              <a:rPr lang="ko-KR" altLang="en-US" dirty="0"/>
              <a:t>의 </a:t>
            </a:r>
            <a:r>
              <a:rPr lang="ko-KR" altLang="en-US" dirty="0" err="1"/>
              <a:t>도커</a:t>
            </a:r>
            <a:r>
              <a:rPr lang="ko-KR" altLang="en-US" dirty="0"/>
              <a:t> 컨테이너로 클라이언트를 연결합니다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셋째</a:t>
            </a:r>
            <a:r>
              <a:rPr lang="en-US" altLang="ko-KR" dirty="0"/>
              <a:t>, </a:t>
            </a:r>
            <a:r>
              <a:rPr lang="ko-KR" altLang="en-US" dirty="0"/>
              <a:t>클라이언트가 접속하면 </a:t>
            </a:r>
            <a:r>
              <a:rPr lang="ko-KR" altLang="en-US" dirty="0" err="1"/>
              <a:t>도커</a:t>
            </a:r>
            <a:r>
              <a:rPr lang="ko-KR" altLang="en-US" dirty="0"/>
              <a:t> 컨테이너에 일정 수준의 </a:t>
            </a:r>
            <a:r>
              <a:rPr lang="en" altLang="ko-KR" dirty="0"/>
              <a:t>CPU </a:t>
            </a:r>
            <a:r>
              <a:rPr lang="ko-KR" altLang="en-US" dirty="0"/>
              <a:t>부하를 발생시킵니다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전체 동작 흐름을 요약하면 다음과 같습니다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dirty="0"/>
              <a:t>VIM</a:t>
            </a:r>
            <a:r>
              <a:rPr lang="ko-KR" altLang="en-US" dirty="0"/>
              <a:t>을 실행하고 첫 </a:t>
            </a:r>
            <a:r>
              <a:rPr lang="en" altLang="ko-KR" dirty="0"/>
              <a:t>VMM</a:t>
            </a:r>
            <a:r>
              <a:rPr lang="ko-KR" altLang="en-US" dirty="0"/>
              <a:t>을 부팅합니다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dirty="0"/>
              <a:t>VMM</a:t>
            </a:r>
            <a:r>
              <a:rPr lang="ko-KR" altLang="en-US" dirty="0"/>
              <a:t>은 </a:t>
            </a:r>
            <a:r>
              <a:rPr lang="en" altLang="ko-KR" dirty="0"/>
              <a:t>VIM</a:t>
            </a:r>
            <a:r>
              <a:rPr lang="ko-KR" altLang="en-US" dirty="0"/>
              <a:t>과 소켓 연결을 맺고</a:t>
            </a:r>
            <a:r>
              <a:rPr lang="en-US" altLang="ko-KR" dirty="0"/>
              <a:t>, </a:t>
            </a:r>
            <a:r>
              <a:rPr lang="ko-KR" altLang="en-US" dirty="0" err="1"/>
              <a:t>도커</a:t>
            </a:r>
            <a:r>
              <a:rPr lang="ko-KR" altLang="en-US" dirty="0"/>
              <a:t> 컨테이너를 실행합니다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dirty="0"/>
              <a:t>VIM</a:t>
            </a:r>
            <a:r>
              <a:rPr lang="ko-KR" altLang="en-US" dirty="0"/>
              <a:t>은 </a:t>
            </a:r>
            <a:r>
              <a:rPr lang="en" altLang="ko-KR" dirty="0"/>
              <a:t>VMM</a:t>
            </a:r>
            <a:r>
              <a:rPr lang="ko-KR" altLang="en-US" dirty="0"/>
              <a:t>의 </a:t>
            </a:r>
            <a:r>
              <a:rPr lang="en" altLang="ko-KR" dirty="0"/>
              <a:t>CPU </a:t>
            </a:r>
            <a:r>
              <a:rPr lang="ko-KR" altLang="en-US" dirty="0"/>
              <a:t>사용량을 체크하며 </a:t>
            </a:r>
            <a:r>
              <a:rPr lang="en" altLang="ko-KR" dirty="0"/>
              <a:t>Load Balancing</a:t>
            </a:r>
            <a:r>
              <a:rPr lang="ko-KR" altLang="en-US" dirty="0"/>
              <a:t>을 수행합니다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클라이언트가 접속하면 </a:t>
            </a:r>
            <a:r>
              <a:rPr lang="ko-KR" altLang="en-US" dirty="0" err="1"/>
              <a:t>도커</a:t>
            </a:r>
            <a:r>
              <a:rPr lang="ko-KR" altLang="en-US" dirty="0"/>
              <a:t> 컨테이너에 부하를 주고</a:t>
            </a:r>
            <a:r>
              <a:rPr lang="en-US" altLang="ko-KR" dirty="0"/>
              <a:t>, </a:t>
            </a:r>
            <a:r>
              <a:rPr lang="ko-KR" altLang="en-US" dirty="0"/>
              <a:t>필요한 경우 </a:t>
            </a:r>
            <a:r>
              <a:rPr lang="en" altLang="ko-KR" dirty="0"/>
              <a:t>VIM</a:t>
            </a:r>
            <a:r>
              <a:rPr lang="ko-KR" altLang="en-US" dirty="0"/>
              <a:t>과 </a:t>
            </a:r>
            <a:r>
              <a:rPr lang="en" altLang="ko-KR" dirty="0"/>
              <a:t>VMM</a:t>
            </a:r>
            <a:r>
              <a:rPr lang="ko-KR" altLang="en-US" dirty="0"/>
              <a:t>이 </a:t>
            </a:r>
            <a:r>
              <a:rPr lang="en" altLang="ko-KR" dirty="0"/>
              <a:t>Auto-scaling</a:t>
            </a:r>
            <a:r>
              <a:rPr lang="ko-KR" altLang="en-US" dirty="0"/>
              <a:t>을 수행합니다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시연 영상을 살펴보겠습니다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5413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오토 </a:t>
            </a:r>
            <a:r>
              <a:rPr lang="ko-KR" altLang="en-US" dirty="0" err="1"/>
              <a:t>클라우드</a:t>
            </a:r>
            <a:r>
              <a:rPr lang="ko-KR" altLang="en-US" dirty="0"/>
              <a:t> </a:t>
            </a:r>
            <a:r>
              <a:rPr lang="ko-KR" altLang="en-US" dirty="0" err="1"/>
              <a:t>스케일러의</a:t>
            </a:r>
            <a:r>
              <a:rPr lang="ko-KR" altLang="en-US" dirty="0"/>
              <a:t> 활용 방안은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첫째</a:t>
            </a:r>
            <a:r>
              <a:rPr lang="en-US" altLang="ko-KR" dirty="0"/>
              <a:t>,</a:t>
            </a:r>
            <a:r>
              <a:rPr lang="ko-KR" altLang="en-US" dirty="0"/>
              <a:t> 웹 트래픽 급증 또는 서버 부하의 급증 시 로드 </a:t>
            </a:r>
            <a:r>
              <a:rPr lang="ko-KR" altLang="en-US" dirty="0" err="1"/>
              <a:t>발란싱과</a:t>
            </a:r>
            <a:r>
              <a:rPr lang="ko-KR" altLang="en-US" dirty="0"/>
              <a:t> 오토 스케일링 기능을 통해 부하 분산 및 성능을 최적화할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둘째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VIM</a:t>
            </a:r>
            <a:r>
              <a:rPr lang="ko-KR" altLang="en-US" dirty="0"/>
              <a:t> 및 </a:t>
            </a:r>
            <a:r>
              <a:rPr lang="en-US" altLang="ko-KR" dirty="0"/>
              <a:t>VMM</a:t>
            </a:r>
            <a:r>
              <a:rPr lang="ko-KR" altLang="en-US" dirty="0"/>
              <a:t>을 통해 가상 </a:t>
            </a:r>
            <a:r>
              <a:rPr lang="ko-KR" altLang="en-US" dirty="0" err="1"/>
              <a:t>머신과</a:t>
            </a:r>
            <a:r>
              <a:rPr lang="ko-KR" altLang="en-US" dirty="0"/>
              <a:t> </a:t>
            </a:r>
            <a:r>
              <a:rPr lang="ko-KR" altLang="en-US" dirty="0" err="1"/>
              <a:t>도커</a:t>
            </a:r>
            <a:r>
              <a:rPr lang="ko-KR" altLang="en-US" dirty="0"/>
              <a:t> 컨테이너 상태를 실시간으로 모니터링하고</a:t>
            </a:r>
            <a:r>
              <a:rPr lang="en-US" altLang="ko-KR" dirty="0"/>
              <a:t>,</a:t>
            </a:r>
            <a:r>
              <a:rPr lang="ko-KR" altLang="en-US" dirty="0"/>
              <a:t> 필요에 따라 자동으로 조절할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셋째</a:t>
            </a:r>
            <a:r>
              <a:rPr lang="en-US" altLang="ko-KR" dirty="0"/>
              <a:t>,</a:t>
            </a:r>
            <a:r>
              <a:rPr lang="ko-KR" altLang="en-US" dirty="0"/>
              <a:t> 스케일링으로 자원을 최적화하여 </a:t>
            </a:r>
            <a:r>
              <a:rPr lang="ko-KR" altLang="en-US" dirty="0" err="1"/>
              <a:t>클라우드</a:t>
            </a:r>
            <a:r>
              <a:rPr lang="ko-KR" altLang="en-US" dirty="0"/>
              <a:t> 자원의 비용 절감 및 효율적인 관리가 가능합니다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948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</a:t>
            </a:r>
            <a:r>
              <a:rPr lang="ko-KR" altLang="en-US" dirty="0"/>
              <a:t> 감사합니다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71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저희는 가상 서버의 운영과 관리에 대한 이해를 높이기 위해 </a:t>
            </a:r>
            <a:r>
              <a:rPr lang="en" altLang="ko-KR" dirty="0"/>
              <a:t>VMM</a:t>
            </a:r>
            <a:r>
              <a:rPr lang="ko-KR" altLang="en-US" dirty="0"/>
              <a:t>과 </a:t>
            </a:r>
            <a:r>
              <a:rPr lang="en" altLang="ko-KR" dirty="0"/>
              <a:t>Docker </a:t>
            </a:r>
            <a:r>
              <a:rPr lang="ko-KR" altLang="en-US" dirty="0"/>
              <a:t>컨테이너를 활용한 </a:t>
            </a:r>
            <a:r>
              <a:rPr lang="en" altLang="ko-KR" dirty="0"/>
              <a:t>Load Balancing </a:t>
            </a:r>
            <a:r>
              <a:rPr lang="ko-KR" altLang="en-US" dirty="0"/>
              <a:t>및 </a:t>
            </a:r>
            <a:r>
              <a:rPr lang="en" altLang="ko-KR" dirty="0"/>
              <a:t>Auto-scaling </a:t>
            </a:r>
            <a:r>
              <a:rPr lang="ko-KR" altLang="en-US" dirty="0"/>
              <a:t>기능을 중점적으로 다루고 있습니다</a:t>
            </a:r>
            <a:r>
              <a:rPr lang="en-US" altLang="ko-KR" dirty="0"/>
              <a:t>. </a:t>
            </a:r>
            <a:r>
              <a:rPr lang="en" altLang="ko-KR" dirty="0"/>
              <a:t>VIM</a:t>
            </a:r>
            <a:r>
              <a:rPr lang="ko-KR" altLang="en-US" dirty="0"/>
              <a:t>은 호스트 </a:t>
            </a:r>
            <a:r>
              <a:rPr lang="en" altLang="ko-KR" dirty="0"/>
              <a:t>PC</a:t>
            </a:r>
            <a:r>
              <a:rPr lang="ko-KR" altLang="en-US" dirty="0" err="1"/>
              <a:t>로서</a:t>
            </a:r>
            <a:r>
              <a:rPr lang="ko-KR" altLang="en-US" dirty="0"/>
              <a:t> </a:t>
            </a:r>
            <a:r>
              <a:rPr lang="en" altLang="ko-KR" dirty="0"/>
              <a:t>VMM</a:t>
            </a:r>
            <a:r>
              <a:rPr lang="ko-KR" altLang="en-US" dirty="0"/>
              <a:t>에 대한 </a:t>
            </a:r>
            <a:r>
              <a:rPr lang="en" altLang="ko-KR" dirty="0"/>
              <a:t>Load Balancing </a:t>
            </a:r>
            <a:r>
              <a:rPr lang="ko-KR" altLang="en-US" dirty="0"/>
              <a:t>및 </a:t>
            </a:r>
            <a:r>
              <a:rPr lang="en" altLang="ko-KR" dirty="0"/>
              <a:t>Auto-scaling</a:t>
            </a:r>
            <a:r>
              <a:rPr lang="ko-KR" altLang="en-US" dirty="0"/>
              <a:t>을 담당하고</a:t>
            </a:r>
            <a:r>
              <a:rPr lang="en-US" altLang="ko-KR" dirty="0"/>
              <a:t>, </a:t>
            </a:r>
            <a:r>
              <a:rPr lang="en" altLang="ko-KR" dirty="0"/>
              <a:t>VMM</a:t>
            </a:r>
            <a:r>
              <a:rPr lang="ko-KR" altLang="en-US" dirty="0"/>
              <a:t>은 가상 머신 내의 </a:t>
            </a:r>
            <a:r>
              <a:rPr lang="en" altLang="ko-KR" dirty="0"/>
              <a:t>Docker Container</a:t>
            </a:r>
            <a:r>
              <a:rPr lang="ko-KR" altLang="en-US" dirty="0"/>
              <a:t>에 대한 이러한 기능을 수행합니다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54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현대의 </a:t>
            </a:r>
            <a:r>
              <a:rPr lang="en" altLang="ko-KR" dirty="0"/>
              <a:t>IT </a:t>
            </a:r>
            <a:r>
              <a:rPr lang="ko-KR" altLang="en-US" dirty="0"/>
              <a:t>인프라는 가상화 기술을 기반으로 운영됩니다</a:t>
            </a:r>
            <a:r>
              <a:rPr lang="en-US" altLang="ko-KR" dirty="0"/>
              <a:t>. </a:t>
            </a:r>
            <a:br>
              <a:rPr lang="en-US" altLang="ko-KR" dirty="0"/>
            </a:br>
            <a:r>
              <a:rPr lang="ko-KR" altLang="en-US" dirty="0"/>
              <a:t>이에 따라 </a:t>
            </a:r>
            <a:r>
              <a:rPr lang="ko-KR" altLang="en-US" dirty="0" err="1"/>
              <a:t>클라우드</a:t>
            </a:r>
            <a:r>
              <a:rPr lang="ko-KR" altLang="en-US" dirty="0"/>
              <a:t> 환경에서의 자동화된 운영 및 관리는 매우 중요합니다</a:t>
            </a:r>
            <a:r>
              <a:rPr lang="en-US" altLang="ko-KR" dirty="0"/>
              <a:t>. </a:t>
            </a:r>
            <a:br>
              <a:rPr lang="en-US" altLang="ko-KR" dirty="0"/>
            </a:br>
            <a:r>
              <a:rPr lang="ko-KR" altLang="en-US" dirty="0"/>
              <a:t>이 프로젝트는 실제 환경에서 발생할 수 있는 문제를 예측하고 대응할 수 있는 모니터링 시스템을 개발하여 </a:t>
            </a:r>
            <a:r>
              <a:rPr lang="ko-KR" altLang="en-US" dirty="0" err="1"/>
              <a:t>클라우드</a:t>
            </a:r>
            <a:r>
              <a:rPr lang="ko-KR" altLang="en-US" dirty="0"/>
              <a:t> 환경의 안정성과 효율성을 향상시키는 데 도움이 될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</a:t>
            </a:r>
            <a:r>
              <a:rPr lang="en-US" altLang="ko-KR" dirty="0"/>
              <a:t>,</a:t>
            </a:r>
            <a:r>
              <a:rPr lang="ko-KR" altLang="en-US" dirty="0"/>
              <a:t> 기존의 </a:t>
            </a:r>
            <a:r>
              <a:rPr lang="ko-KR" altLang="en-US" dirty="0" err="1"/>
              <a:t>클라우드</a:t>
            </a:r>
            <a:r>
              <a:rPr lang="ko-KR" altLang="en-US" dirty="0"/>
              <a:t> 서비스들은 보통 </a:t>
            </a:r>
            <a:r>
              <a:rPr lang="en" altLang="ko-KR" dirty="0"/>
              <a:t>Load Balancer</a:t>
            </a:r>
            <a:r>
              <a:rPr lang="ko-KR" altLang="en-US" dirty="0"/>
              <a:t>와 </a:t>
            </a:r>
            <a:r>
              <a:rPr lang="en" altLang="ko-KR" dirty="0"/>
              <a:t>Auto-scaling</a:t>
            </a:r>
            <a:r>
              <a:rPr lang="ko-KR" altLang="en-US" dirty="0"/>
              <a:t>을 제공하지만</a:t>
            </a:r>
            <a:r>
              <a:rPr lang="en-US" altLang="ko-KR" dirty="0"/>
              <a:t>, </a:t>
            </a:r>
            <a:r>
              <a:rPr lang="ko-KR" altLang="en-US" dirty="0"/>
              <a:t>이를 직접 구현함으로써 사용자의 요구사항에 맞춘 유연한 시스템을 구축하고</a:t>
            </a:r>
            <a:r>
              <a:rPr lang="en-US" altLang="ko-KR" dirty="0"/>
              <a:t>,</a:t>
            </a:r>
            <a:r>
              <a:rPr lang="ko-KR" altLang="en-US" dirty="0"/>
              <a:t> 운영 비용을 절약할 수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695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그럼 </a:t>
            </a:r>
            <a:r>
              <a:rPr lang="en" altLang="ko-KR" dirty="0"/>
              <a:t>Auto Cloud Scaler </a:t>
            </a:r>
            <a:r>
              <a:rPr lang="ko-KR" altLang="en-US" dirty="0"/>
              <a:t>시스템의 전체적인 동작 흐름을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kumimoji="1" lang="ko-KR" altLang="en-US" dirty="0"/>
              <a:t>시스템의 구성요소는 크게 </a:t>
            </a:r>
            <a:r>
              <a:rPr lang="ko-KR" altLang="en-US" dirty="0"/>
              <a:t>클라이언트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VIM, </a:t>
            </a:r>
            <a:r>
              <a:rPr lang="en" altLang="ko-KR" dirty="0"/>
              <a:t>VMM</a:t>
            </a:r>
            <a:r>
              <a:rPr lang="ko-KR" altLang="en-US" dirty="0" err="1"/>
              <a:t>으로</a:t>
            </a:r>
            <a:r>
              <a:rPr lang="ko-KR" altLang="en-US" dirty="0"/>
              <a:t> 이루어져 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먼저</a:t>
            </a:r>
            <a:r>
              <a:rPr lang="en-US" altLang="ko-KR" dirty="0"/>
              <a:t>,</a:t>
            </a:r>
            <a:r>
              <a:rPr lang="ko-KR" altLang="en-US" dirty="0"/>
              <a:t> 클라이언트가 웹 브라우저를 통해 </a:t>
            </a:r>
            <a:r>
              <a:rPr lang="en" altLang="ko-KR" dirty="0"/>
              <a:t>VIM</a:t>
            </a:r>
            <a:r>
              <a:rPr lang="ko-KR" altLang="en-US" dirty="0"/>
              <a:t>의 웹 서버에 접속합니다</a:t>
            </a:r>
            <a:r>
              <a:rPr lang="en-US" altLang="ko-KR" dirty="0"/>
              <a:t>.</a:t>
            </a:r>
          </a:p>
          <a:p>
            <a:r>
              <a:rPr lang="en" altLang="ko-KR" dirty="0"/>
              <a:t>VIM</a:t>
            </a:r>
            <a:r>
              <a:rPr lang="ko-KR" altLang="en-US" dirty="0"/>
              <a:t>은 현재 최소 </a:t>
            </a:r>
            <a:r>
              <a:rPr lang="en" altLang="ko-KR" dirty="0"/>
              <a:t>CPU </a:t>
            </a:r>
            <a:r>
              <a:rPr lang="ko-KR" altLang="en-US" dirty="0"/>
              <a:t>사용량을 보이는 </a:t>
            </a:r>
            <a:r>
              <a:rPr lang="en" altLang="ko-KR" dirty="0"/>
              <a:t>VMM</a:t>
            </a:r>
            <a:r>
              <a:rPr lang="ko-KR" altLang="en-US" dirty="0"/>
              <a:t>의 </a:t>
            </a:r>
            <a:r>
              <a:rPr lang="ko-KR" altLang="en-US" dirty="0" err="1"/>
              <a:t>도커</a:t>
            </a:r>
            <a:r>
              <a:rPr lang="ko-KR" altLang="en-US" dirty="0"/>
              <a:t> 컨테이너를 찾아 클라이언트를 해당 컨테이너로 </a:t>
            </a:r>
            <a:r>
              <a:rPr lang="en" altLang="ko-KR" dirty="0"/>
              <a:t>reverse proxy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  <a:r>
              <a:rPr lang="ko-KR" altLang="en-US" dirty="0"/>
              <a:t> 이를 통해 클라이언트의 요청이 효율적으로 처리되도록 합니다</a:t>
            </a:r>
            <a:r>
              <a:rPr lang="en-US" altLang="ko-KR" dirty="0"/>
              <a:t>.</a:t>
            </a:r>
            <a:r>
              <a:rPr lang="en" altLang="ko-KR" dirty="0"/>
              <a:t> </a:t>
            </a:r>
          </a:p>
          <a:p>
            <a:r>
              <a:rPr lang="ko-KR" altLang="en-US" dirty="0"/>
              <a:t>또한</a:t>
            </a:r>
            <a:r>
              <a:rPr lang="en-US" altLang="ko-KR" dirty="0"/>
              <a:t>,</a:t>
            </a:r>
            <a:r>
              <a:rPr lang="ko-KR" altLang="en-US" dirty="0"/>
              <a:t> 각 </a:t>
            </a:r>
            <a:r>
              <a:rPr lang="en-US" altLang="ko-KR" dirty="0"/>
              <a:t>VMM</a:t>
            </a:r>
            <a:r>
              <a:rPr lang="ko-KR" altLang="en-US" dirty="0"/>
              <a:t>은 </a:t>
            </a:r>
            <a:r>
              <a:rPr lang="ko-KR" altLang="en-US" dirty="0" err="1"/>
              <a:t>도커</a:t>
            </a:r>
            <a:r>
              <a:rPr lang="ko-KR" altLang="en-US" dirty="0"/>
              <a:t> 컨테이너들을 관리하며</a:t>
            </a:r>
            <a:r>
              <a:rPr lang="en-US" altLang="ko-KR" dirty="0"/>
              <a:t>,</a:t>
            </a:r>
            <a:r>
              <a:rPr lang="ko-KR" altLang="en-US" dirty="0"/>
              <a:t> 로드 </a:t>
            </a:r>
            <a:r>
              <a:rPr lang="ko-KR" altLang="en-US" dirty="0" err="1"/>
              <a:t>발란싱</a:t>
            </a:r>
            <a:r>
              <a:rPr lang="ko-KR" altLang="en-US" dirty="0"/>
              <a:t> 및 오토 스케일링 작업을 통해 컨테이너 매니저로서의 역할을 수행합니다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80686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dirty="0"/>
              <a:t>VIM</a:t>
            </a:r>
            <a:r>
              <a:rPr lang="ko-KR" altLang="en-US" dirty="0"/>
              <a:t>은 </a:t>
            </a:r>
            <a:r>
              <a:rPr lang="en" altLang="ko-KR" dirty="0"/>
              <a:t>Virtual Machine Monitor, </a:t>
            </a:r>
            <a:r>
              <a:rPr lang="ko-KR" altLang="en-US" dirty="0"/>
              <a:t>즉 </a:t>
            </a:r>
            <a:r>
              <a:rPr lang="en" altLang="ko-KR" dirty="0"/>
              <a:t>VMM</a:t>
            </a:r>
            <a:r>
              <a:rPr lang="ko-KR" altLang="en-US" dirty="0"/>
              <a:t>에 대한 </a:t>
            </a:r>
            <a:r>
              <a:rPr lang="en" altLang="ko-KR" dirty="0"/>
              <a:t>Load Balancing </a:t>
            </a:r>
            <a:r>
              <a:rPr lang="ko-KR" altLang="en-US" dirty="0"/>
              <a:t>및 </a:t>
            </a:r>
            <a:r>
              <a:rPr lang="en" altLang="ko-KR" dirty="0"/>
              <a:t>Auto-scaling </a:t>
            </a:r>
            <a:r>
              <a:rPr lang="ko-KR" altLang="en-US" dirty="0"/>
              <a:t>기능을 수행합니다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여러 </a:t>
            </a:r>
            <a:r>
              <a:rPr lang="en" altLang="ko-KR" dirty="0"/>
              <a:t>VM</a:t>
            </a:r>
            <a:r>
              <a:rPr lang="ko-KR" altLang="en-US" dirty="0"/>
              <a:t>을 클러스터링하여 관리하고</a:t>
            </a:r>
            <a:r>
              <a:rPr lang="en-US" altLang="ko-KR" dirty="0"/>
              <a:t>, </a:t>
            </a:r>
            <a:r>
              <a:rPr lang="ko-KR" altLang="en-US" dirty="0"/>
              <a:t>각 </a:t>
            </a:r>
            <a:r>
              <a:rPr lang="en" altLang="ko-KR" dirty="0"/>
              <a:t>VM</a:t>
            </a:r>
            <a:r>
              <a:rPr lang="ko-KR" altLang="en-US" dirty="0"/>
              <a:t>의 </a:t>
            </a:r>
            <a:r>
              <a:rPr lang="ko-KR" altLang="en-US" dirty="0" err="1"/>
              <a:t>도커</a:t>
            </a:r>
            <a:r>
              <a:rPr lang="ko-KR" altLang="en-US" dirty="0"/>
              <a:t> 사용량을 지속적으로 모니터링하여 필요에 따라 스케일링을 진행합니다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이를 통해 </a:t>
            </a:r>
            <a:r>
              <a:rPr lang="en" altLang="ko-KR" dirty="0"/>
              <a:t>VM </a:t>
            </a:r>
            <a:r>
              <a:rPr lang="ko-KR" altLang="en-US" dirty="0"/>
              <a:t>자원의 효율적인 활용을 보장합니다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다음으로 </a:t>
            </a:r>
            <a:r>
              <a:rPr lang="en" altLang="ko-KR" dirty="0"/>
              <a:t>VMM</a:t>
            </a:r>
            <a:r>
              <a:rPr lang="ko-KR" altLang="en-US" dirty="0"/>
              <a:t>은 </a:t>
            </a:r>
            <a:r>
              <a:rPr lang="en" altLang="ko-KR" dirty="0"/>
              <a:t>Docker Container</a:t>
            </a:r>
            <a:r>
              <a:rPr lang="ko-KR" altLang="en-US" dirty="0"/>
              <a:t>에 대한 </a:t>
            </a:r>
            <a:r>
              <a:rPr lang="en" altLang="ko-KR" dirty="0"/>
              <a:t>Load Balancing </a:t>
            </a:r>
            <a:r>
              <a:rPr lang="ko-KR" altLang="en-US" dirty="0"/>
              <a:t>및 </a:t>
            </a:r>
            <a:r>
              <a:rPr lang="en" altLang="ko-KR" dirty="0"/>
              <a:t>Auto-scaling </a:t>
            </a:r>
            <a:r>
              <a:rPr lang="ko-KR" altLang="en-US" dirty="0"/>
              <a:t>기능을 수행합니다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dirty="0"/>
              <a:t>VMM</a:t>
            </a:r>
            <a:r>
              <a:rPr lang="ko-KR" altLang="en-US" dirty="0"/>
              <a:t>은 웹 서버 </a:t>
            </a:r>
            <a:r>
              <a:rPr lang="ko-KR" altLang="en-US" dirty="0" err="1"/>
              <a:t>도커</a:t>
            </a:r>
            <a:r>
              <a:rPr lang="ko-KR" altLang="en-US" dirty="0"/>
              <a:t> 컨테이너의 </a:t>
            </a:r>
            <a:r>
              <a:rPr lang="en" altLang="ko-KR" dirty="0"/>
              <a:t>CPU </a:t>
            </a:r>
            <a:r>
              <a:rPr lang="ko-KR" altLang="en-US" dirty="0"/>
              <a:t>사용량을 지속적으로 확인하며</a:t>
            </a:r>
            <a:r>
              <a:rPr lang="en-US" altLang="ko-KR" dirty="0"/>
              <a:t>, </a:t>
            </a:r>
            <a:r>
              <a:rPr lang="en" altLang="ko-KR" dirty="0"/>
              <a:t>CPU </a:t>
            </a:r>
            <a:r>
              <a:rPr lang="ko-KR" altLang="en-US" dirty="0"/>
              <a:t>사용량이 일정 수준을 넘어서면 새로운 컨테이너를 생성하여 부하를 분산시킵니다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이렇게 함으로써 시스템의 안정성과 성능을 유지합니다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프로젝트의 실행 환경은 다음과 같습니다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dirty="0"/>
              <a:t>VIM</a:t>
            </a:r>
            <a:r>
              <a:rPr lang="ko-KR" altLang="en-US" dirty="0"/>
              <a:t>의 동작 방식을 살펴보겠습니다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첫째</a:t>
            </a:r>
            <a:r>
              <a:rPr lang="en-US" altLang="ko-KR" dirty="0"/>
              <a:t>, </a:t>
            </a:r>
            <a:r>
              <a:rPr lang="en" altLang="ko-KR" dirty="0"/>
              <a:t>Flask</a:t>
            </a:r>
            <a:r>
              <a:rPr lang="ko-KR" altLang="en-US" dirty="0" err="1"/>
              <a:t>를</a:t>
            </a:r>
            <a:r>
              <a:rPr lang="ko-KR" altLang="en-US" dirty="0"/>
              <a:t> 통해 웹 서버를 실행합니다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둘째</a:t>
            </a:r>
            <a:r>
              <a:rPr lang="en-US" altLang="ko-KR" dirty="0"/>
              <a:t>, </a:t>
            </a:r>
            <a:r>
              <a:rPr lang="en" altLang="ko-KR" dirty="0"/>
              <a:t>Load Balancing</a:t>
            </a:r>
            <a:r>
              <a:rPr lang="ko-KR" altLang="en-US" dirty="0"/>
              <a:t>을 수행하여 최소 </a:t>
            </a:r>
            <a:r>
              <a:rPr lang="en" altLang="ko-KR" dirty="0"/>
              <a:t>CPU </a:t>
            </a:r>
            <a:r>
              <a:rPr lang="ko-KR" altLang="en-US" dirty="0"/>
              <a:t>사용량을 보이는 </a:t>
            </a:r>
            <a:r>
              <a:rPr lang="en" altLang="ko-KR" dirty="0"/>
              <a:t>VMM</a:t>
            </a:r>
            <a:r>
              <a:rPr lang="ko-KR" altLang="en-US" dirty="0"/>
              <a:t>의 </a:t>
            </a:r>
            <a:r>
              <a:rPr lang="ko-KR" altLang="en-US" dirty="0" err="1"/>
              <a:t>도커</a:t>
            </a:r>
            <a:r>
              <a:rPr lang="ko-KR" altLang="en-US" dirty="0"/>
              <a:t> 컨테이너로 </a:t>
            </a:r>
            <a:r>
              <a:rPr lang="en" altLang="ko-KR" dirty="0"/>
              <a:t>reverse proxy</a:t>
            </a:r>
            <a:r>
              <a:rPr lang="ko-KR" altLang="en-US" dirty="0"/>
              <a:t>합니다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셋째</a:t>
            </a:r>
            <a:r>
              <a:rPr lang="en-US" altLang="ko-KR" dirty="0"/>
              <a:t>, </a:t>
            </a:r>
            <a:r>
              <a:rPr lang="en" altLang="ko-KR" dirty="0"/>
              <a:t>VMM</a:t>
            </a:r>
            <a:r>
              <a:rPr lang="ko-KR" altLang="en-US" dirty="0"/>
              <a:t>의 </a:t>
            </a:r>
            <a:r>
              <a:rPr lang="en" altLang="ko-KR" dirty="0"/>
              <a:t>CPU </a:t>
            </a:r>
            <a:r>
              <a:rPr lang="ko-KR" altLang="en-US" dirty="0"/>
              <a:t>사용량을 모니터링하고 일정 수준을 넘으면 새로운 </a:t>
            </a:r>
            <a:r>
              <a:rPr lang="en" altLang="ko-KR" dirty="0"/>
              <a:t>VMM</a:t>
            </a:r>
            <a:r>
              <a:rPr lang="ko-KR" altLang="en-US" dirty="0"/>
              <a:t>을 생성하여 </a:t>
            </a:r>
            <a:r>
              <a:rPr lang="en" altLang="ko-KR" dirty="0"/>
              <a:t>Auto-scaling</a:t>
            </a:r>
            <a:r>
              <a:rPr lang="ko-KR" altLang="en-US" dirty="0"/>
              <a:t>을 수행합니다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다음으로 </a:t>
            </a:r>
            <a:r>
              <a:rPr lang="en" altLang="ko-KR" dirty="0"/>
              <a:t>VMM</a:t>
            </a:r>
            <a:r>
              <a:rPr lang="ko-KR" altLang="en-US" dirty="0"/>
              <a:t>의 동작 방식을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dirty="0"/>
              <a:t>VIM</a:t>
            </a:r>
            <a:r>
              <a:rPr lang="ko-KR" altLang="en-US" dirty="0"/>
              <a:t>과 소켓을 통해 </a:t>
            </a:r>
            <a:r>
              <a:rPr lang="en" altLang="ko-KR" dirty="0"/>
              <a:t>CPU </a:t>
            </a:r>
            <a:r>
              <a:rPr lang="ko-KR" altLang="en-US" dirty="0"/>
              <a:t>사용량을 전송하며</a:t>
            </a:r>
            <a:r>
              <a:rPr lang="en-US" altLang="ko-KR" dirty="0"/>
              <a:t>, </a:t>
            </a:r>
            <a:r>
              <a:rPr lang="ko-KR" altLang="en-US" dirty="0" err="1"/>
              <a:t>도커</a:t>
            </a:r>
            <a:r>
              <a:rPr lang="ko-KR" altLang="en-US" dirty="0"/>
              <a:t> 컨테이너의 </a:t>
            </a:r>
            <a:r>
              <a:rPr lang="en" altLang="ko-KR" dirty="0"/>
              <a:t>CPU </a:t>
            </a:r>
            <a:r>
              <a:rPr lang="ko-KR" altLang="en-US" dirty="0"/>
              <a:t>사용량을 모니터링하고 </a:t>
            </a:r>
            <a:r>
              <a:rPr lang="en" altLang="ko-KR" dirty="0"/>
              <a:t>Auto-scaling</a:t>
            </a:r>
            <a:r>
              <a:rPr lang="ko-KR" altLang="en-US" dirty="0"/>
              <a:t>을 수행합니다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en" altLang="ko-KR" dirty="0"/>
              <a:t>VIM</a:t>
            </a:r>
            <a:r>
              <a:rPr lang="ko-KR" altLang="en-US" dirty="0"/>
              <a:t>에게 최소 </a:t>
            </a:r>
            <a:r>
              <a:rPr lang="en" altLang="ko-KR" dirty="0"/>
              <a:t>CPU </a:t>
            </a:r>
            <a:r>
              <a:rPr lang="ko-KR" altLang="en-US" dirty="0"/>
              <a:t>사용량을 보이는 </a:t>
            </a:r>
            <a:r>
              <a:rPr lang="ko-KR" altLang="en-US" dirty="0" err="1"/>
              <a:t>도커</a:t>
            </a:r>
            <a:r>
              <a:rPr lang="ko-KR" altLang="en-US" dirty="0"/>
              <a:t> 컨테이너의 포트를 전송하여 효율적인 자원 관리를 지원합니다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73BE4-B5B2-9F47-85AA-ADB906C6D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A226A13-992A-2340-9B90-5EF589EE2F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B0A64D-2A80-0246-BCF7-E6C0C00C1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9913-729D-3344-B7F4-CF712458EA11}" type="datetimeFigureOut">
              <a:rPr kumimoji="1" lang="ko-KR" altLang="en-US" smtClean="0"/>
              <a:t>2024. 6. 9.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6E0863-8E74-B743-8736-B83E3D93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36D313-D5AA-F841-9BAC-B475CD6C6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C7FD5-314E-7A42-9420-D3861081500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8471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1.pn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NULL"/><Relationship Id="rId12" Type="http://schemas.openxmlformats.org/officeDocument/2006/relationships/customXml" Target="../ink/ink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11" Type="http://schemas.openxmlformats.org/officeDocument/2006/relationships/customXml" Target="../ink/ink2.xml"/><Relationship Id="rId5" Type="http://schemas.openxmlformats.org/officeDocument/2006/relationships/image" Target="../media/image3.sv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1" y="0"/>
            <a:ext cx="10058401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Text 2"/>
          <p:cNvSpPr/>
          <p:nvPr/>
        </p:nvSpPr>
        <p:spPr>
          <a:xfrm>
            <a:off x="931673" y="1726168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 Cloud Scaler</a:t>
            </a:r>
            <a:endParaRPr lang="en-US" sz="6036" dirty="0"/>
          </a:p>
        </p:txBody>
      </p:sp>
      <p:sp>
        <p:nvSpPr>
          <p:cNvPr id="8" name="Text 5"/>
          <p:cNvSpPr/>
          <p:nvPr/>
        </p:nvSpPr>
        <p:spPr>
          <a:xfrm>
            <a:off x="6382703" y="5624632"/>
            <a:ext cx="229195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152"/>
              </a:lnSpc>
              <a:buNone/>
            </a:pPr>
            <a:endParaRPr lang="en-US" sz="1152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53E4D0D7-D992-A443-B1FD-D5229679ADB6}"/>
              </a:ext>
            </a:extLst>
          </p:cNvPr>
          <p:cNvSpPr/>
          <p:nvPr/>
        </p:nvSpPr>
        <p:spPr>
          <a:xfrm>
            <a:off x="3113102" y="5814985"/>
            <a:ext cx="8404195" cy="9582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545"/>
              </a:lnSpc>
              <a:buNone/>
            </a:pPr>
            <a:r>
              <a:rPr lang="ko-KR" altLang="en-US" sz="3200" b="1" dirty="0" err="1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클라우드컴퓨팅</a:t>
            </a:r>
            <a:r>
              <a:rPr lang="ko-KR" altLang="en-US" sz="3200" b="1" dirty="0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 </a:t>
            </a:r>
            <a:endParaRPr lang="en-US" altLang="ko-KR" sz="3200" b="1" dirty="0">
              <a:solidFill>
                <a:srgbClr val="333F7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 algn="ctr">
              <a:lnSpc>
                <a:spcPts val="7545"/>
              </a:lnSpc>
              <a:buNone/>
            </a:pPr>
            <a:r>
              <a:rPr lang="ko-KR" altLang="en-US" sz="3200" b="1" dirty="0" err="1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텀</a:t>
            </a:r>
            <a:r>
              <a:rPr lang="ko-KR" altLang="en-US" sz="3200" b="1" dirty="0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 프로젝트 </a:t>
            </a:r>
            <a:r>
              <a:rPr lang="en-US" altLang="ko-KR" sz="3200" b="1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r>
              <a:rPr lang="ko-KR" altLang="en-US" sz="3200" b="1" dirty="0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조</a:t>
            </a: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F26BFA11-4DB6-0044-A7B6-49652C5BE501}"/>
              </a:ext>
            </a:extLst>
          </p:cNvPr>
          <p:cNvSpPr/>
          <p:nvPr/>
        </p:nvSpPr>
        <p:spPr>
          <a:xfrm>
            <a:off x="11517297" y="5405890"/>
            <a:ext cx="2610197" cy="27346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201924437</a:t>
            </a:r>
            <a:r>
              <a:rPr lang="en-US" altLang="ko-KR" sz="1750" dirty="0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	</a:t>
            </a:r>
            <a:r>
              <a:rPr lang="ko-KR" altLang="en-US" sz="1750" dirty="0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김윤하</a:t>
            </a:r>
            <a:endParaRPr lang="en-US" altLang="ko-KR" sz="1750" dirty="0">
              <a:solidFill>
                <a:srgbClr val="333F7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201845729</a:t>
            </a:r>
            <a:r>
              <a:rPr lang="en-US" altLang="ko-KR" sz="1750" dirty="0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	</a:t>
            </a:r>
            <a:r>
              <a:rPr lang="ko-KR" altLang="en-US" sz="1750" dirty="0" err="1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최정혜</a:t>
            </a:r>
            <a:endParaRPr lang="en-US" altLang="ko-KR" sz="1750" dirty="0">
              <a:solidFill>
                <a:srgbClr val="333F7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201924455</a:t>
            </a:r>
            <a:r>
              <a:rPr lang="en-US" altLang="ko-KR" sz="1750" dirty="0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	</a:t>
            </a:r>
            <a:r>
              <a:rPr lang="ko-KR" altLang="en-US" sz="1750" dirty="0" err="1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나상진</a:t>
            </a:r>
            <a:endParaRPr lang="en-US" altLang="ko-KR" sz="1750" dirty="0">
              <a:solidFill>
                <a:srgbClr val="333F7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333F7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201824433</a:t>
            </a:r>
            <a:r>
              <a:rPr lang="en-US" altLang="ko-KR" sz="1750" dirty="0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	</a:t>
            </a:r>
            <a:r>
              <a:rPr lang="ko-KR" altLang="en-US" sz="1750" dirty="0" err="1">
                <a:solidFill>
                  <a:srgbClr val="333F70"/>
                </a:solidFill>
                <a:latin typeface="Open Sans" panose="020B0606030504020204" pitchFamily="34" charset="0"/>
                <a:ea typeface="BM HANNA Air OTF" panose="020B0600000101010101" pitchFamily="34" charset="-127"/>
                <a:cs typeface="Open Sans" panose="020B0606030504020204" pitchFamily="34" charset="0"/>
              </a:rPr>
              <a:t>김범모</a:t>
            </a:r>
            <a:endParaRPr lang="en-US" sz="17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20"/>
    </mc:Choice>
    <mc:Fallback xmlns="">
      <p:transition spd="slow" advTm="542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4025022" y="950520"/>
            <a:ext cx="656082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 err="1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클라이언트</a:t>
            </a:r>
            <a:r>
              <a:rPr lang="en-US" sz="43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 </a:t>
            </a:r>
            <a:r>
              <a:rPr lang="ko-KR" altLang="en-US" sz="43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접속 시나리오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799" y="1962388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350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웹 페이지 접속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5935028" y="2664976"/>
            <a:ext cx="786217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VIM의 웹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서버에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접속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3739872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35028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Load Balancing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5935028" y="4442460"/>
            <a:ext cx="786217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VIM이 최소 CPU 사용량의 VMM 도커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컨테이너로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연결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5517356"/>
            <a:ext cx="1110972" cy="17774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5935028" y="573952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CPU 부하 발생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5935028" y="6219944"/>
            <a:ext cx="786217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도커 컨테이너에 일정 수준의 CPU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부하를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발생</a:t>
            </a:r>
            <a:endParaRPr lang="en-US" sz="1750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A909E3B-0041-DE4D-9E14-1DBDC6226641}"/>
              </a:ext>
            </a:extLst>
          </p:cNvPr>
          <p:cNvGrpSpPr/>
          <p:nvPr/>
        </p:nvGrpSpPr>
        <p:grpSpPr>
          <a:xfrm>
            <a:off x="465778" y="2054101"/>
            <a:ext cx="3559244" cy="4213424"/>
            <a:chOff x="598298" y="2851130"/>
            <a:chExt cx="3559244" cy="4213424"/>
          </a:xfrm>
        </p:grpSpPr>
        <p:pic>
          <p:nvPicPr>
            <p:cNvPr id="17" name="그래픽 16" descr="랩톱 윤곽선">
              <a:extLst>
                <a:ext uri="{FF2B5EF4-FFF2-40B4-BE49-F238E27FC236}">
                  <a16:creationId xmlns:a16="http://schemas.microsoft.com/office/drawing/2014/main" id="{EADAA29E-07AF-1F47-8AF9-BA478DE25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98298" y="2851130"/>
              <a:ext cx="3559244" cy="3559244"/>
            </a:xfrm>
            <a:prstGeom prst="rect">
              <a:avLst/>
            </a:prstGeom>
          </p:spPr>
        </p:pic>
        <p:pic>
          <p:nvPicPr>
            <p:cNvPr id="16" name="그림 15" descr="클립아트, 텍스트, 만화 영화이(가) 표시된 사진&#10;&#10;자동 생성된 설명">
              <a:extLst>
                <a:ext uri="{FF2B5EF4-FFF2-40B4-BE49-F238E27FC236}">
                  <a16:creationId xmlns:a16="http://schemas.microsoft.com/office/drawing/2014/main" id="{F64DCFD3-5A6D-AF43-8177-08E0A65EE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2576" y="4593867"/>
              <a:ext cx="2470687" cy="247068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6246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Text 2"/>
          <p:cNvSpPr/>
          <p:nvPr/>
        </p:nvSpPr>
        <p:spPr>
          <a:xfrm>
            <a:off x="654493" y="99147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전체 동작 흐름</a:t>
            </a:r>
            <a:endParaRPr lang="en-US" sz="4374" dirty="0"/>
          </a:p>
        </p:txBody>
      </p:sp>
      <p:sp>
        <p:nvSpPr>
          <p:cNvPr id="6" name="Shape 4"/>
          <p:cNvSpPr/>
          <p:nvPr/>
        </p:nvSpPr>
        <p:spPr>
          <a:xfrm>
            <a:off x="4325252" y="3246367"/>
            <a:ext cx="10538103" cy="6149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ko-KR" altLang="en-US" dirty="0"/>
          </a:p>
        </p:txBody>
      </p:sp>
      <p:pic>
        <p:nvPicPr>
          <p:cNvPr id="18" name="Image 1" descr="preencoded.png">
            <a:extLst>
              <a:ext uri="{FF2B5EF4-FFF2-40B4-BE49-F238E27FC236}">
                <a16:creationId xmlns:a16="http://schemas.microsoft.com/office/drawing/2014/main" id="{85DF6A18-7003-37F1-5726-D491E4E7D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07" y="1904193"/>
            <a:ext cx="1110972" cy="1777484"/>
          </a:xfrm>
          <a:prstGeom prst="rect">
            <a:avLst/>
          </a:prstGeom>
        </p:spPr>
      </p:pic>
      <p:pic>
        <p:nvPicPr>
          <p:cNvPr id="19" name="Image 2" descr="preencoded.png">
            <a:extLst>
              <a:ext uri="{FF2B5EF4-FFF2-40B4-BE49-F238E27FC236}">
                <a16:creationId xmlns:a16="http://schemas.microsoft.com/office/drawing/2014/main" id="{4A0B7407-856C-F946-1F6B-10684DB5B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307" y="3681677"/>
            <a:ext cx="1110972" cy="1777484"/>
          </a:xfrm>
          <a:prstGeom prst="rect">
            <a:avLst/>
          </a:prstGeom>
        </p:spPr>
      </p:pic>
      <p:pic>
        <p:nvPicPr>
          <p:cNvPr id="20" name="Image 3" descr="preencoded.png">
            <a:extLst>
              <a:ext uri="{FF2B5EF4-FFF2-40B4-BE49-F238E27FC236}">
                <a16:creationId xmlns:a16="http://schemas.microsoft.com/office/drawing/2014/main" id="{06C90FA5-DB23-5F31-0268-EEE8CC64AD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307" y="5459161"/>
            <a:ext cx="1110972" cy="1777484"/>
          </a:xfrm>
          <a:prstGeom prst="rect">
            <a:avLst/>
          </a:prstGeom>
        </p:spPr>
      </p:pic>
      <p:pic>
        <p:nvPicPr>
          <p:cNvPr id="21" name="Image 1" descr="preencoded.png">
            <a:extLst>
              <a:ext uri="{FF2B5EF4-FFF2-40B4-BE49-F238E27FC236}">
                <a16:creationId xmlns:a16="http://schemas.microsoft.com/office/drawing/2014/main" id="{B47B80EF-ACE5-58E7-862F-F52C28D3D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031" y="1892946"/>
            <a:ext cx="1110972" cy="1777484"/>
          </a:xfrm>
          <a:prstGeom prst="rect">
            <a:avLst/>
          </a:prstGeom>
        </p:spPr>
      </p:pic>
      <p:pic>
        <p:nvPicPr>
          <p:cNvPr id="22" name="Image 1" descr="preencoded.png">
            <a:extLst>
              <a:ext uri="{FF2B5EF4-FFF2-40B4-BE49-F238E27FC236}">
                <a16:creationId xmlns:a16="http://schemas.microsoft.com/office/drawing/2014/main" id="{A05E831D-2AAE-C32F-1EE5-3DDE6EC2C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031" y="3681677"/>
            <a:ext cx="1110972" cy="1777484"/>
          </a:xfrm>
          <a:prstGeom prst="rect">
            <a:avLst/>
          </a:prstGeom>
        </p:spPr>
      </p:pic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9EEB13B3-CFCD-FC70-ED54-25CE46159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031" y="5421840"/>
            <a:ext cx="1110972" cy="1777484"/>
          </a:xfrm>
          <a:prstGeom prst="rect">
            <a:avLst/>
          </a:prstGeom>
        </p:spPr>
      </p:pic>
      <p:pic>
        <p:nvPicPr>
          <p:cNvPr id="24" name="Image 1" descr="preencoded.png">
            <a:extLst>
              <a:ext uri="{FF2B5EF4-FFF2-40B4-BE49-F238E27FC236}">
                <a16:creationId xmlns:a16="http://schemas.microsoft.com/office/drawing/2014/main" id="{90E8751D-06C7-0EB4-0184-5A31A80F7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5072" y="1916979"/>
            <a:ext cx="1110972" cy="1777484"/>
          </a:xfrm>
          <a:prstGeom prst="rect">
            <a:avLst/>
          </a:prstGeom>
        </p:spPr>
      </p:pic>
      <p:pic>
        <p:nvPicPr>
          <p:cNvPr id="25" name="Image 1" descr="preencoded.png">
            <a:extLst>
              <a:ext uri="{FF2B5EF4-FFF2-40B4-BE49-F238E27FC236}">
                <a16:creationId xmlns:a16="http://schemas.microsoft.com/office/drawing/2014/main" id="{7F521821-4437-1CCF-FE08-3D72EFC75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9911" y="3694463"/>
            <a:ext cx="1110972" cy="1777484"/>
          </a:xfrm>
          <a:prstGeom prst="rect">
            <a:avLst/>
          </a:prstGeom>
        </p:spPr>
      </p:pic>
      <p:pic>
        <p:nvPicPr>
          <p:cNvPr id="26" name="Image 1" descr="preencoded.png">
            <a:extLst>
              <a:ext uri="{FF2B5EF4-FFF2-40B4-BE49-F238E27FC236}">
                <a16:creationId xmlns:a16="http://schemas.microsoft.com/office/drawing/2014/main" id="{5CA12EC4-3718-9CD5-EA09-43AB6FDDB1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4750" y="5421840"/>
            <a:ext cx="1110972" cy="177748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6061867-87CA-0D57-9115-6E08163B7C25}"/>
              </a:ext>
            </a:extLst>
          </p:cNvPr>
          <p:cNvSpPr txBox="1"/>
          <p:nvPr/>
        </p:nvSpPr>
        <p:spPr>
          <a:xfrm flipH="1">
            <a:off x="5666061" y="2544111"/>
            <a:ext cx="3298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highlight>
                  <a:srgbClr val="D6F5EE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  <a:endParaRPr lang="ko-KR" altLang="en-US" sz="2800" b="1" dirty="0">
              <a:solidFill>
                <a:srgbClr val="354272"/>
              </a:solidFill>
              <a:highlight>
                <a:srgbClr val="D6F5EE"/>
              </a:highlight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FAEA818-0330-7145-E91E-489606B905C0}"/>
              </a:ext>
            </a:extLst>
          </p:cNvPr>
          <p:cNvSpPr txBox="1"/>
          <p:nvPr/>
        </p:nvSpPr>
        <p:spPr>
          <a:xfrm>
            <a:off x="10038718" y="6074025"/>
            <a:ext cx="439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highlight>
                  <a:srgbClr val="D6F5EE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9</a:t>
            </a:r>
            <a:endParaRPr lang="ko-KR" altLang="en-US" sz="2800" b="1" dirty="0">
              <a:solidFill>
                <a:srgbClr val="354272"/>
              </a:solidFill>
              <a:highlight>
                <a:srgbClr val="D6F5EE"/>
              </a:highlight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DFAD5C3-9619-475E-77A8-F520FC38E633}"/>
              </a:ext>
            </a:extLst>
          </p:cNvPr>
          <p:cNvSpPr txBox="1"/>
          <p:nvPr/>
        </p:nvSpPr>
        <p:spPr>
          <a:xfrm>
            <a:off x="5676486" y="4347893"/>
            <a:ext cx="439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highlight>
                  <a:srgbClr val="D6F5EE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</a:t>
            </a:r>
            <a:endParaRPr lang="ko-KR" altLang="en-US" sz="2800" b="1" dirty="0">
              <a:solidFill>
                <a:srgbClr val="354272"/>
              </a:solidFill>
              <a:highlight>
                <a:srgbClr val="D6F5EE"/>
              </a:highlight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AF2600D-DEC5-EF01-211F-0EC700E4B1F8}"/>
              </a:ext>
            </a:extLst>
          </p:cNvPr>
          <p:cNvSpPr txBox="1"/>
          <p:nvPr/>
        </p:nvSpPr>
        <p:spPr>
          <a:xfrm>
            <a:off x="5685343" y="6067632"/>
            <a:ext cx="439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highlight>
                  <a:srgbClr val="D6F5EE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6</a:t>
            </a:r>
            <a:endParaRPr lang="ko-KR" altLang="en-US" sz="2800" b="1" dirty="0">
              <a:solidFill>
                <a:srgbClr val="354272"/>
              </a:solidFill>
              <a:highlight>
                <a:srgbClr val="D6F5EE"/>
              </a:highlight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EBD0D23-B6F3-66A4-5E81-11E11A6274C0}"/>
              </a:ext>
            </a:extLst>
          </p:cNvPr>
          <p:cNvSpPr txBox="1"/>
          <p:nvPr/>
        </p:nvSpPr>
        <p:spPr>
          <a:xfrm>
            <a:off x="10067024" y="2549701"/>
            <a:ext cx="32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highlight>
                  <a:srgbClr val="D6F5EE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</a:t>
            </a:r>
            <a:endParaRPr lang="ko-KR" altLang="en-US" sz="2800" b="1" dirty="0">
              <a:solidFill>
                <a:srgbClr val="354272"/>
              </a:solidFill>
              <a:highlight>
                <a:srgbClr val="D6F5EE"/>
              </a:highlight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18D28AF-6294-9BCD-1395-F755C0E489DD}"/>
              </a:ext>
            </a:extLst>
          </p:cNvPr>
          <p:cNvSpPr txBox="1"/>
          <p:nvPr/>
        </p:nvSpPr>
        <p:spPr>
          <a:xfrm>
            <a:off x="10038718" y="4364418"/>
            <a:ext cx="383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highlight>
                  <a:srgbClr val="D6F5EE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</a:t>
            </a:r>
            <a:endParaRPr lang="ko-KR" altLang="en-US" sz="2800" b="1" dirty="0">
              <a:solidFill>
                <a:srgbClr val="354272"/>
              </a:solidFill>
              <a:highlight>
                <a:srgbClr val="D6F5EE"/>
              </a:highlight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8A12F3D-DC4A-4B54-57F6-4ED178483120}"/>
              </a:ext>
            </a:extLst>
          </p:cNvPr>
          <p:cNvSpPr txBox="1"/>
          <p:nvPr/>
        </p:nvSpPr>
        <p:spPr>
          <a:xfrm>
            <a:off x="2155256" y="2544111"/>
            <a:ext cx="3145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VIM </a:t>
            </a:r>
            <a:r>
              <a:rPr lang="ko-KR" altLang="en-US" sz="2800" b="1" dirty="0">
                <a:solidFill>
                  <a:srgbClr val="35427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실행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FF436C0-C1C3-1A4C-4D7A-C205DA531639}"/>
              </a:ext>
            </a:extLst>
          </p:cNvPr>
          <p:cNvSpPr txBox="1"/>
          <p:nvPr/>
        </p:nvSpPr>
        <p:spPr>
          <a:xfrm>
            <a:off x="2166072" y="4308809"/>
            <a:ext cx="3145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VMM </a:t>
            </a:r>
            <a:r>
              <a:rPr lang="ko-KR" altLang="en-US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부팅</a:t>
            </a:r>
            <a:endParaRPr lang="ko-KR" altLang="en-US" sz="2800" b="1" dirty="0">
              <a:solidFill>
                <a:srgbClr val="35427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20E4667-0C73-3514-BA74-F91FFE85F6A0}"/>
              </a:ext>
            </a:extLst>
          </p:cNvPr>
          <p:cNvSpPr txBox="1"/>
          <p:nvPr/>
        </p:nvSpPr>
        <p:spPr>
          <a:xfrm>
            <a:off x="2166072" y="6048972"/>
            <a:ext cx="3145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VMM-VIM </a:t>
            </a:r>
            <a:r>
              <a:rPr lang="ko-KR" altLang="en-US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소켓</a:t>
            </a:r>
            <a:endParaRPr lang="ko-KR" altLang="en-US" sz="2800" b="1" dirty="0">
              <a:solidFill>
                <a:srgbClr val="35427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F3AAE94-EECE-6945-36EA-C48355DBC828}"/>
              </a:ext>
            </a:extLst>
          </p:cNvPr>
          <p:cNvSpPr txBox="1"/>
          <p:nvPr/>
        </p:nvSpPr>
        <p:spPr>
          <a:xfrm>
            <a:off x="6660980" y="2344869"/>
            <a:ext cx="31457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VMM </a:t>
            </a:r>
            <a:r>
              <a:rPr lang="ko-KR" altLang="en-US" sz="2800" b="1" dirty="0" err="1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도커</a:t>
            </a:r>
            <a:r>
              <a:rPr lang="ko-KR" altLang="en-US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컨테이너 실행</a:t>
            </a:r>
            <a:endParaRPr lang="ko-KR" altLang="en-US" sz="2800" b="1" dirty="0">
              <a:solidFill>
                <a:srgbClr val="35427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E186868-4FFE-62D8-ADD2-CD31A4AC18C3}"/>
              </a:ext>
            </a:extLst>
          </p:cNvPr>
          <p:cNvSpPr txBox="1"/>
          <p:nvPr/>
        </p:nvSpPr>
        <p:spPr>
          <a:xfrm>
            <a:off x="6660979" y="4132449"/>
            <a:ext cx="31457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VIM-VMM CPU </a:t>
            </a:r>
            <a:r>
              <a:rPr lang="ko-KR" altLang="en-US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사용량 체크</a:t>
            </a:r>
            <a:endParaRPr lang="ko-KR" altLang="en-US" sz="2800" b="1" dirty="0">
              <a:solidFill>
                <a:srgbClr val="35427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3329E28-5C86-A0FC-8159-060B453B8869}"/>
              </a:ext>
            </a:extLst>
          </p:cNvPr>
          <p:cNvSpPr txBox="1"/>
          <p:nvPr/>
        </p:nvSpPr>
        <p:spPr>
          <a:xfrm>
            <a:off x="6660980" y="5870849"/>
            <a:ext cx="31457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VIM Load Balancing</a:t>
            </a:r>
            <a:endParaRPr lang="ko-KR" altLang="en-US" sz="2800" b="1" dirty="0">
              <a:solidFill>
                <a:srgbClr val="35427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B46E21F-EFD0-F843-2DD8-4A474D625645}"/>
              </a:ext>
            </a:extLst>
          </p:cNvPr>
          <p:cNvSpPr txBox="1"/>
          <p:nvPr/>
        </p:nvSpPr>
        <p:spPr>
          <a:xfrm>
            <a:off x="11044954" y="2560312"/>
            <a:ext cx="3145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35427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클라이언트 접속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7AF8D73-D5EC-C6C7-A9CA-20A0E558BB9C}"/>
              </a:ext>
            </a:extLst>
          </p:cNvPr>
          <p:cNvSpPr txBox="1"/>
          <p:nvPr/>
        </p:nvSpPr>
        <p:spPr>
          <a:xfrm>
            <a:off x="11022847" y="4183189"/>
            <a:ext cx="31457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rgbClr val="35427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도커</a:t>
            </a:r>
            <a:r>
              <a:rPr lang="ko-KR" altLang="en-US" sz="2800" b="1" dirty="0">
                <a:solidFill>
                  <a:srgbClr val="35427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 컨테이너 </a:t>
            </a:r>
            <a:r>
              <a:rPr lang="en-US" altLang="ko-KR" sz="2800" b="1" dirty="0">
                <a:solidFill>
                  <a:srgbClr val="35427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CPU </a:t>
            </a:r>
            <a:r>
              <a:rPr lang="ko-KR" altLang="en-US" sz="2800" b="1" dirty="0">
                <a:solidFill>
                  <a:srgbClr val="35427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부하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F18A786-1B39-9583-D604-81E13A2A6333}"/>
              </a:ext>
            </a:extLst>
          </p:cNvPr>
          <p:cNvSpPr txBox="1"/>
          <p:nvPr/>
        </p:nvSpPr>
        <p:spPr>
          <a:xfrm>
            <a:off x="11044954" y="5833528"/>
            <a:ext cx="31457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VMM/VIM</a:t>
            </a:r>
            <a:r>
              <a:rPr lang="ko-KR" altLang="en-US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en-US" altLang="ko-KR" sz="2800" b="1" dirty="0">
              <a:solidFill>
                <a:srgbClr val="35427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altLang="ko-KR" sz="2800" b="1" dirty="0">
                <a:solidFill>
                  <a:srgbClr val="35427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Auto-Scaling</a:t>
            </a:r>
            <a:endParaRPr lang="ko-KR" altLang="en-US" sz="2800" b="1" dirty="0">
              <a:solidFill>
                <a:srgbClr val="35427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1043043" y="79887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ko-KR" altLang="en-US" sz="4374" b="1" dirty="0">
                <a:solidFill>
                  <a:srgbClr val="333F70"/>
                </a:solidFill>
                <a:latin typeface="Unbounded" pitchFamily="34" charset="0"/>
              </a:rPr>
              <a:t>동작 및 시연 영상</a:t>
            </a:r>
            <a:endParaRPr lang="en-US" sz="4374" dirty="0"/>
          </a:p>
        </p:txBody>
      </p:sp>
      <p:pic>
        <p:nvPicPr>
          <p:cNvPr id="5" name="temp_1717855692221.956665427">
            <a:hlinkClick r:id="" action="ppaction://media"/>
            <a:extLst>
              <a:ext uri="{FF2B5EF4-FFF2-40B4-BE49-F238E27FC236}">
                <a16:creationId xmlns:a16="http://schemas.microsoft.com/office/drawing/2014/main" id="{40B45B8E-35A7-A6E0-DCDA-E9698B7E2D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98023" y="440285"/>
            <a:ext cx="6289138" cy="679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80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7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898071" y="376761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ko-KR" altLang="en-US" sz="4374" b="1" dirty="0">
                <a:solidFill>
                  <a:srgbClr val="333F70"/>
                </a:solidFill>
                <a:latin typeface="Unbounded" pitchFamily="34" charset="0"/>
              </a:rPr>
              <a:t>결과물 활용 방안</a:t>
            </a:r>
            <a:endParaRPr lang="en-US" sz="4374" dirty="0"/>
          </a:p>
        </p:txBody>
      </p:sp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0175F473-5E65-264F-B4E9-DF59606B6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794" y="1675005"/>
            <a:ext cx="1110972" cy="1777484"/>
          </a:xfrm>
          <a:prstGeom prst="rect">
            <a:avLst/>
          </a:prstGeom>
        </p:spPr>
      </p:pic>
      <p:sp>
        <p:nvSpPr>
          <p:cNvPr id="11" name="Text 3">
            <a:extLst>
              <a:ext uri="{FF2B5EF4-FFF2-40B4-BE49-F238E27FC236}">
                <a16:creationId xmlns:a16="http://schemas.microsoft.com/office/drawing/2014/main" id="{8CA0606F-C009-8140-B7B7-DC2F549856C2}"/>
              </a:ext>
            </a:extLst>
          </p:cNvPr>
          <p:cNvSpPr/>
          <p:nvPr/>
        </p:nvSpPr>
        <p:spPr>
          <a:xfrm>
            <a:off x="7636023" y="189717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ko-KR" alt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웹 트래픽 급증 또는 서버 부하의 급증 시</a:t>
            </a:r>
            <a:endParaRPr lang="en-US" sz="2187" dirty="0"/>
          </a:p>
        </p:txBody>
      </p:sp>
      <p:pic>
        <p:nvPicPr>
          <p:cNvPr id="12" name="Image 2" descr="preencoded.png">
            <a:extLst>
              <a:ext uri="{FF2B5EF4-FFF2-40B4-BE49-F238E27FC236}">
                <a16:creationId xmlns:a16="http://schemas.microsoft.com/office/drawing/2014/main" id="{BD230A6A-2531-0749-830F-BFD5414DA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794" y="3452489"/>
            <a:ext cx="1110972" cy="1777484"/>
          </a:xfrm>
          <a:prstGeom prst="rect">
            <a:avLst/>
          </a:prstGeom>
        </p:spPr>
      </p:pic>
      <p:sp>
        <p:nvSpPr>
          <p:cNvPr id="13" name="Text 5">
            <a:extLst>
              <a:ext uri="{FF2B5EF4-FFF2-40B4-BE49-F238E27FC236}">
                <a16:creationId xmlns:a16="http://schemas.microsoft.com/office/drawing/2014/main" id="{6383A2B0-D345-404C-8795-71851063FEA2}"/>
              </a:ext>
            </a:extLst>
          </p:cNvPr>
          <p:cNvSpPr/>
          <p:nvPr/>
        </p:nvSpPr>
        <p:spPr>
          <a:xfrm>
            <a:off x="7636023" y="367466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ko-KR" altLang="en-US" sz="2187" b="1" dirty="0">
                <a:solidFill>
                  <a:srgbClr val="333F70"/>
                </a:solidFill>
                <a:latin typeface="Unbounded" pitchFamily="34" charset="0"/>
              </a:rPr>
              <a:t>가상 인프라 관리의 자동화</a:t>
            </a:r>
            <a:endParaRPr lang="en-US" sz="2187" dirty="0"/>
          </a:p>
        </p:txBody>
      </p:sp>
      <p:pic>
        <p:nvPicPr>
          <p:cNvPr id="14" name="Image 3" descr="preencoded.png">
            <a:extLst>
              <a:ext uri="{FF2B5EF4-FFF2-40B4-BE49-F238E27FC236}">
                <a16:creationId xmlns:a16="http://schemas.microsoft.com/office/drawing/2014/main" id="{F8F779DD-7574-8D42-9D9B-28BC5AAA14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1794" y="5229973"/>
            <a:ext cx="1110972" cy="1777484"/>
          </a:xfrm>
          <a:prstGeom prst="rect">
            <a:avLst/>
          </a:prstGeom>
        </p:spPr>
      </p:pic>
      <p:sp>
        <p:nvSpPr>
          <p:cNvPr id="15" name="Text 7">
            <a:extLst>
              <a:ext uri="{FF2B5EF4-FFF2-40B4-BE49-F238E27FC236}">
                <a16:creationId xmlns:a16="http://schemas.microsoft.com/office/drawing/2014/main" id="{9169C260-D57D-E941-8742-C9220824F166}"/>
              </a:ext>
            </a:extLst>
          </p:cNvPr>
          <p:cNvSpPr/>
          <p:nvPr/>
        </p:nvSpPr>
        <p:spPr>
          <a:xfrm>
            <a:off x="7636023" y="54521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ko-KR" altLang="en-US" sz="2187" b="1" dirty="0" err="1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클라우드</a:t>
            </a:r>
            <a:r>
              <a:rPr lang="ko-KR" alt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자원의 효율적인 관리</a:t>
            </a:r>
            <a:endParaRPr lang="en-US" sz="2187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F877FDF0-F802-3847-9F38-D17BD639E676}"/>
              </a:ext>
            </a:extLst>
          </p:cNvPr>
          <p:cNvSpPr/>
          <p:nvPr/>
        </p:nvSpPr>
        <p:spPr>
          <a:xfrm>
            <a:off x="7636023" y="2397119"/>
            <a:ext cx="786217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Load Balancer</a:t>
            </a:r>
            <a:r>
              <a:rPr lang="ko-KR" alt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가 트래픽을 여러 서버로 분산시켜 성능 최적화 및</a:t>
            </a:r>
            <a:br>
              <a:rPr lang="en-US" altLang="ko-KR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</a:br>
            <a:r>
              <a:rPr lang="en-US" altLang="ko-KR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Auto-Scaling</a:t>
            </a:r>
            <a:r>
              <a:rPr lang="ko-KR" alt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기능이 서버 리소스를 자동으로 확장시켜 부하 분산</a:t>
            </a:r>
            <a:endParaRPr lang="en-US" altLang="ko-KR" sz="1750" dirty="0">
              <a:solidFill>
                <a:srgbClr val="333F70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C25AB849-257B-4743-9473-1903557D5719}"/>
              </a:ext>
            </a:extLst>
          </p:cNvPr>
          <p:cNvSpPr/>
          <p:nvPr/>
        </p:nvSpPr>
        <p:spPr>
          <a:xfrm>
            <a:off x="7636023" y="4160673"/>
            <a:ext cx="786217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VIM </a:t>
            </a:r>
            <a:r>
              <a:rPr lang="ko-KR" alt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및 </a:t>
            </a:r>
            <a:r>
              <a:rPr lang="en-US" altLang="ko-KR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VMM</a:t>
            </a:r>
            <a:r>
              <a:rPr lang="ko-KR" alt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을 통해 가상 </a:t>
            </a:r>
            <a:r>
              <a:rPr lang="ko-KR" alt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머신과</a:t>
            </a:r>
            <a:r>
              <a:rPr lang="ko-KR" alt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ko-KR" alt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도커</a:t>
            </a:r>
            <a:r>
              <a:rPr lang="ko-KR" alt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컨테이너 상태를 실시간으로</a:t>
            </a:r>
            <a:endParaRPr lang="en-US" altLang="ko-KR" sz="1750" dirty="0">
              <a:solidFill>
                <a:srgbClr val="333F70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333F70"/>
                </a:solidFill>
                <a:latin typeface="Open Sans" pitchFamily="34" charset="0"/>
                <a:cs typeface="Open Sans" pitchFamily="34" charset="-120"/>
              </a:rPr>
              <a:t>모니터링하고</a:t>
            </a:r>
            <a:r>
              <a:rPr lang="en-US" altLang="ko-KR" sz="1750" dirty="0">
                <a:solidFill>
                  <a:srgbClr val="333F70"/>
                </a:solidFill>
                <a:latin typeface="Open Sans" pitchFamily="34" charset="0"/>
                <a:cs typeface="Open Sans" pitchFamily="34" charset="-120"/>
              </a:rPr>
              <a:t>,</a:t>
            </a:r>
            <a:r>
              <a:rPr lang="ko-KR" altLang="en-US" sz="1750" dirty="0">
                <a:solidFill>
                  <a:srgbClr val="333F70"/>
                </a:solidFill>
                <a:latin typeface="Open Sans" pitchFamily="34" charset="0"/>
                <a:cs typeface="Open Sans" pitchFamily="34" charset="-120"/>
              </a:rPr>
              <a:t> 필요에 따라 자동으로 조정</a:t>
            </a:r>
            <a:endParaRPr lang="en-US" sz="1750" dirty="0"/>
          </a:p>
        </p:txBody>
      </p:sp>
      <p:sp>
        <p:nvSpPr>
          <p:cNvPr id="20" name="Text 4">
            <a:extLst>
              <a:ext uri="{FF2B5EF4-FFF2-40B4-BE49-F238E27FC236}">
                <a16:creationId xmlns:a16="http://schemas.microsoft.com/office/drawing/2014/main" id="{49E8C31C-A4F6-2B40-A9C1-2DBD6A89F388}"/>
              </a:ext>
            </a:extLst>
          </p:cNvPr>
          <p:cNvSpPr/>
          <p:nvPr/>
        </p:nvSpPr>
        <p:spPr>
          <a:xfrm>
            <a:off x="7636023" y="5952087"/>
            <a:ext cx="786217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스케일링을 통해 자원을 최적화해 비용 절감 및 효율성 극대화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250799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4537710" y="376761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ko-KR" altLang="en-US" sz="5400" b="1" dirty="0">
                <a:solidFill>
                  <a:srgbClr val="333F70"/>
                </a:solidFill>
                <a:latin typeface="Unbounded" pitchFamily="34" charset="0"/>
              </a:rPr>
              <a:t>감사합니다</a:t>
            </a:r>
            <a:r>
              <a:rPr lang="en-US" altLang="ko-KR" sz="5400" b="1" dirty="0">
                <a:solidFill>
                  <a:srgbClr val="333F70"/>
                </a:solidFill>
                <a:latin typeface="Unbounded" pitchFamily="34" charset="0"/>
              </a:rPr>
              <a:t>.</a:t>
            </a:r>
          </a:p>
          <a:p>
            <a:pPr marL="0" indent="0" algn="ctr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333F70"/>
                </a:solidFill>
                <a:latin typeface="Unbounded" pitchFamily="34" charset="0"/>
              </a:rPr>
              <a:t>Thank You.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484885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Text 2"/>
          <p:cNvSpPr/>
          <p:nvPr/>
        </p:nvSpPr>
        <p:spPr>
          <a:xfrm>
            <a:off x="931673" y="1726168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 Cloud Scaler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2247440" y="3781366"/>
            <a:ext cx="9108823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3200" dirty="0"/>
          </a:p>
        </p:txBody>
      </p:sp>
      <p:sp>
        <p:nvSpPr>
          <p:cNvPr id="8" name="Text 5"/>
          <p:cNvSpPr/>
          <p:nvPr/>
        </p:nvSpPr>
        <p:spPr>
          <a:xfrm>
            <a:off x="6382703" y="5624632"/>
            <a:ext cx="229195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152"/>
              </a:lnSpc>
              <a:buNone/>
            </a:pPr>
            <a:endParaRPr lang="en-US" sz="1152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6322D2-4EDE-B8EB-68BA-E272ED1B7D30}"/>
              </a:ext>
            </a:extLst>
          </p:cNvPr>
          <p:cNvSpPr txBox="1"/>
          <p:nvPr/>
        </p:nvSpPr>
        <p:spPr>
          <a:xfrm>
            <a:off x="1868905" y="3781366"/>
            <a:ext cx="1089259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이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프로젝트는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가상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서버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운영과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관리에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대한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이해를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높이기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위해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VMM과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Docker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컨테이너를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활용한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Load Balancing 및 Auto-scaling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기능을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320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다룹니다</a:t>
            </a:r>
            <a:r>
              <a:rPr lang="en-US" altLang="ko-KR" sz="3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altLang="ko-KR" sz="3200" dirty="0"/>
          </a:p>
          <a:p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585401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Text 2"/>
          <p:cNvSpPr/>
          <p:nvPr/>
        </p:nvSpPr>
        <p:spPr>
          <a:xfrm>
            <a:off x="931673" y="1726168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 Cloud Scaler</a:t>
            </a:r>
            <a:endParaRPr lang="en-US" sz="6036" dirty="0"/>
          </a:p>
        </p:txBody>
      </p:sp>
      <p:sp>
        <p:nvSpPr>
          <p:cNvPr id="8" name="Text 5"/>
          <p:cNvSpPr/>
          <p:nvPr/>
        </p:nvSpPr>
        <p:spPr>
          <a:xfrm>
            <a:off x="6382703" y="5624632"/>
            <a:ext cx="229195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152"/>
              </a:lnSpc>
              <a:buNone/>
            </a:pPr>
            <a:endParaRPr lang="en-US" sz="1152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884E0D-E4DD-A30E-236C-AF17F6E4EA91}"/>
              </a:ext>
            </a:extLst>
          </p:cNvPr>
          <p:cNvSpPr txBox="1"/>
          <p:nvPr/>
        </p:nvSpPr>
        <p:spPr>
          <a:xfrm>
            <a:off x="1314222" y="2999271"/>
            <a:ext cx="123845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3B96D3-6FF3-5665-FB67-47526553C165}"/>
              </a:ext>
            </a:extLst>
          </p:cNvPr>
          <p:cNvSpPr txBox="1"/>
          <p:nvPr/>
        </p:nvSpPr>
        <p:spPr>
          <a:xfrm>
            <a:off x="931673" y="3323743"/>
            <a:ext cx="127670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00206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가상 기술 기반의 현대 </a:t>
            </a:r>
            <a:r>
              <a:rPr lang="en-US" altLang="ko-KR" sz="3200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</a:t>
            </a:r>
            <a:r>
              <a:rPr lang="ko-KR" altLang="en-US" sz="3200" dirty="0">
                <a:solidFill>
                  <a:srgbClr val="00206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인프라로 인해</a:t>
            </a:r>
            <a:r>
              <a:rPr lang="en-US" altLang="ko-KR" sz="3200" dirty="0">
                <a:solidFill>
                  <a:srgbClr val="00206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ko-KR" altLang="en-US" sz="3200" dirty="0">
                <a:solidFill>
                  <a:srgbClr val="00206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클라우드 환경에서의 자동화된 운영 및 관리가 중요</a:t>
            </a:r>
            <a:endParaRPr lang="en-US" altLang="ko-KR" sz="3200" dirty="0">
              <a:solidFill>
                <a:srgbClr val="00206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altLang="ko-KR" sz="3200" dirty="0"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ko-KR" altLang="en-US" sz="3200" dirty="0">
                <a:latin typeface="Open Sans" panose="020B0606030504020204" pitchFamily="34" charset="0"/>
                <a:cs typeface="Open Sans" panose="020B0606030504020204" pitchFamily="34" charset="0"/>
              </a:rPr>
              <a:t>       </a:t>
            </a:r>
            <a:r>
              <a:rPr lang="ko-KR" altLang="en-US" sz="3200" dirty="0">
                <a:solidFill>
                  <a:srgbClr val="00206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실제 환경에서의 발생할 수 있는 문제를 예측하고 대응할 수 있는                 </a:t>
            </a:r>
            <a:endParaRPr lang="en-US" altLang="ko-KR" sz="3200" dirty="0">
              <a:solidFill>
                <a:srgbClr val="00206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altLang="ko-KR" sz="3200" dirty="0">
                <a:solidFill>
                  <a:srgbClr val="00206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       </a:t>
            </a:r>
            <a:r>
              <a:rPr lang="ko-KR" altLang="en-US" sz="3200" dirty="0">
                <a:solidFill>
                  <a:srgbClr val="00206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모니터링 시스템 구축</a:t>
            </a: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165CE3AE-CB1C-3505-B442-8C27F6224513}"/>
              </a:ext>
            </a:extLst>
          </p:cNvPr>
          <p:cNvSpPr/>
          <p:nvPr/>
        </p:nvSpPr>
        <p:spPr>
          <a:xfrm>
            <a:off x="1073590" y="4911475"/>
            <a:ext cx="577516" cy="27014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4020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0">
            <a:extLst>
              <a:ext uri="{FF2B5EF4-FFF2-40B4-BE49-F238E27FC236}">
                <a16:creationId xmlns:a16="http://schemas.microsoft.com/office/drawing/2014/main" id="{496D53EF-1F94-EE4B-A680-D77957318304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cxnSp>
        <p:nvCxnSpPr>
          <p:cNvPr id="118" name="직선 연결선[R] 117">
            <a:extLst>
              <a:ext uri="{FF2B5EF4-FFF2-40B4-BE49-F238E27FC236}">
                <a16:creationId xmlns:a16="http://schemas.microsoft.com/office/drawing/2014/main" id="{B389657D-9E88-5E46-B3CD-DBB64D6AF9E5}"/>
              </a:ext>
            </a:extLst>
          </p:cNvPr>
          <p:cNvCxnSpPr>
            <a:cxnSpLocks/>
          </p:cNvCxnSpPr>
          <p:nvPr/>
        </p:nvCxnSpPr>
        <p:spPr>
          <a:xfrm>
            <a:off x="9668049" y="5726126"/>
            <a:ext cx="2982295" cy="10630"/>
          </a:xfrm>
          <a:prstGeom prst="line">
            <a:avLst/>
          </a:prstGeom>
          <a:ln w="28575" cap="rnd"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7" name="직선 연결선[R] 116">
            <a:extLst>
              <a:ext uri="{FF2B5EF4-FFF2-40B4-BE49-F238E27FC236}">
                <a16:creationId xmlns:a16="http://schemas.microsoft.com/office/drawing/2014/main" id="{14105734-2481-1E48-87DC-99B927BA6512}"/>
              </a:ext>
            </a:extLst>
          </p:cNvPr>
          <p:cNvCxnSpPr>
            <a:cxnSpLocks/>
          </p:cNvCxnSpPr>
          <p:nvPr/>
        </p:nvCxnSpPr>
        <p:spPr>
          <a:xfrm>
            <a:off x="9647553" y="4166275"/>
            <a:ext cx="2982295" cy="10630"/>
          </a:xfrm>
          <a:prstGeom prst="line">
            <a:avLst/>
          </a:prstGeom>
          <a:ln w="28575" cap="rnd"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4" name="직선 연결선[R] 113">
            <a:extLst>
              <a:ext uri="{FF2B5EF4-FFF2-40B4-BE49-F238E27FC236}">
                <a16:creationId xmlns:a16="http://schemas.microsoft.com/office/drawing/2014/main" id="{5D1EA0B9-561A-A346-94FE-7918E1E868D7}"/>
              </a:ext>
            </a:extLst>
          </p:cNvPr>
          <p:cNvCxnSpPr>
            <a:cxnSpLocks/>
          </p:cNvCxnSpPr>
          <p:nvPr/>
        </p:nvCxnSpPr>
        <p:spPr>
          <a:xfrm>
            <a:off x="9677689" y="2498868"/>
            <a:ext cx="2982295" cy="10630"/>
          </a:xfrm>
          <a:prstGeom prst="line">
            <a:avLst/>
          </a:prstGeom>
          <a:ln w="28575" cap="rnd"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088DEF8-308B-4C49-8327-BDDD448CF6B2}"/>
              </a:ext>
            </a:extLst>
          </p:cNvPr>
          <p:cNvCxnSpPr>
            <a:cxnSpLocks/>
          </p:cNvCxnSpPr>
          <p:nvPr/>
        </p:nvCxnSpPr>
        <p:spPr>
          <a:xfrm flipV="1">
            <a:off x="3026264" y="4267204"/>
            <a:ext cx="1059848" cy="1"/>
          </a:xfrm>
          <a:prstGeom prst="straightConnector1">
            <a:avLst/>
          </a:prstGeom>
          <a:ln w="50800" cap="rnd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4B5E3D-33A7-4A41-981B-9D3CBB7A92CD}"/>
              </a:ext>
            </a:extLst>
          </p:cNvPr>
          <p:cNvSpPr txBox="1"/>
          <p:nvPr/>
        </p:nvSpPr>
        <p:spPr>
          <a:xfrm>
            <a:off x="4803957" y="3727001"/>
            <a:ext cx="1943161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160" b="1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VIM</a:t>
            </a:r>
            <a:endParaRPr kumimoji="1" lang="en-US" altLang="ko-KR" sz="216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algn="ctr"/>
            <a:r>
              <a:rPr kumimoji="1" lang="en-US" altLang="ko-KR" sz="216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VMM Manager</a:t>
            </a:r>
            <a:endParaRPr kumimoji="1" lang="ko-KR" altLang="en-US" sz="216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7096C42-27BD-9F45-875B-528E7D20A7F5}"/>
              </a:ext>
            </a:extLst>
          </p:cNvPr>
          <p:cNvSpPr txBox="1"/>
          <p:nvPr/>
        </p:nvSpPr>
        <p:spPr>
          <a:xfrm>
            <a:off x="8206784" y="1249828"/>
            <a:ext cx="2537874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16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Container Manager</a:t>
            </a:r>
            <a:endParaRPr kumimoji="1" lang="ko-KR" altLang="en-US" sz="216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B83C31C1-CF5E-3C4A-8139-6FB739FFAAAE}"/>
              </a:ext>
            </a:extLst>
          </p:cNvPr>
          <p:cNvCxnSpPr>
            <a:cxnSpLocks/>
          </p:cNvCxnSpPr>
          <p:nvPr/>
        </p:nvCxnSpPr>
        <p:spPr>
          <a:xfrm>
            <a:off x="9186578" y="1719169"/>
            <a:ext cx="0" cy="4704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1F7B8C74-2631-3542-9DA9-9C9930595D55}"/>
              </a:ext>
            </a:extLst>
          </p:cNvPr>
          <p:cNvSpPr txBox="1"/>
          <p:nvPr/>
        </p:nvSpPr>
        <p:spPr>
          <a:xfrm>
            <a:off x="10751223" y="4598980"/>
            <a:ext cx="59343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16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VM</a:t>
            </a:r>
            <a:endParaRPr kumimoji="1" lang="ko-KR" altLang="en-US" sz="216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4011641-82AF-8C4A-900F-926D41921266}"/>
              </a:ext>
            </a:extLst>
          </p:cNvPr>
          <p:cNvSpPr txBox="1"/>
          <p:nvPr/>
        </p:nvSpPr>
        <p:spPr>
          <a:xfrm>
            <a:off x="10727970" y="2980941"/>
            <a:ext cx="59343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16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VM</a:t>
            </a:r>
            <a:endParaRPr kumimoji="1" lang="ko-KR" altLang="en-US" sz="216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3A77C7-5943-D540-A613-BECFCAD39754}"/>
              </a:ext>
            </a:extLst>
          </p:cNvPr>
          <p:cNvSpPr txBox="1"/>
          <p:nvPr/>
        </p:nvSpPr>
        <p:spPr>
          <a:xfrm>
            <a:off x="10727970" y="6205164"/>
            <a:ext cx="59343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16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VM</a:t>
            </a:r>
            <a:endParaRPr kumimoji="1" lang="ko-KR" altLang="en-US" sz="216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cxnSp>
        <p:nvCxnSpPr>
          <p:cNvPr id="54" name="직선 연결선[R] 53">
            <a:extLst>
              <a:ext uri="{FF2B5EF4-FFF2-40B4-BE49-F238E27FC236}">
                <a16:creationId xmlns:a16="http://schemas.microsoft.com/office/drawing/2014/main" id="{8738EB5E-272D-034F-8170-C7C7B7219A48}"/>
              </a:ext>
            </a:extLst>
          </p:cNvPr>
          <p:cNvCxnSpPr>
            <a:cxnSpLocks/>
          </p:cNvCxnSpPr>
          <p:nvPr/>
        </p:nvCxnSpPr>
        <p:spPr>
          <a:xfrm flipH="1">
            <a:off x="7449175" y="2487581"/>
            <a:ext cx="1234226" cy="1593088"/>
          </a:xfrm>
          <a:prstGeom prst="line">
            <a:avLst/>
          </a:prstGeom>
          <a:ln w="38100" cap="rnd"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연결선[R] 55">
            <a:extLst>
              <a:ext uri="{FF2B5EF4-FFF2-40B4-BE49-F238E27FC236}">
                <a16:creationId xmlns:a16="http://schemas.microsoft.com/office/drawing/2014/main" id="{9FA97ADD-BE94-5B40-9CD1-E52DA0AAFCAC}"/>
              </a:ext>
            </a:extLst>
          </p:cNvPr>
          <p:cNvCxnSpPr>
            <a:cxnSpLocks/>
          </p:cNvCxnSpPr>
          <p:nvPr/>
        </p:nvCxnSpPr>
        <p:spPr>
          <a:xfrm flipH="1" flipV="1">
            <a:off x="7455316" y="4114800"/>
            <a:ext cx="1275484" cy="1686646"/>
          </a:xfrm>
          <a:prstGeom prst="line">
            <a:avLst/>
          </a:prstGeom>
          <a:ln w="38100" cap="rnd"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직선 연결선[R] 59">
            <a:extLst>
              <a:ext uri="{FF2B5EF4-FFF2-40B4-BE49-F238E27FC236}">
                <a16:creationId xmlns:a16="http://schemas.microsoft.com/office/drawing/2014/main" id="{6ACCCAC1-1BA1-D54D-BCCC-BE6B2B1040AA}"/>
              </a:ext>
            </a:extLst>
          </p:cNvPr>
          <p:cNvCxnSpPr>
            <a:cxnSpLocks/>
            <a:stCxn id="100" idx="1"/>
          </p:cNvCxnSpPr>
          <p:nvPr/>
        </p:nvCxnSpPr>
        <p:spPr>
          <a:xfrm flipH="1" flipV="1">
            <a:off x="7426113" y="4098088"/>
            <a:ext cx="1304686" cy="16495"/>
          </a:xfrm>
          <a:prstGeom prst="line">
            <a:avLst/>
          </a:prstGeom>
          <a:ln w="38100" cap="rnd"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D3317A8A-334F-C247-92FC-CE19406545A2}"/>
              </a:ext>
            </a:extLst>
          </p:cNvPr>
          <p:cNvSpPr txBox="1"/>
          <p:nvPr/>
        </p:nvSpPr>
        <p:spPr>
          <a:xfrm>
            <a:off x="5132685" y="5358247"/>
            <a:ext cx="120738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16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Host PC</a:t>
            </a:r>
            <a:endParaRPr kumimoji="1" lang="ko-KR" altLang="en-US" sz="216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cxnSp>
        <p:nvCxnSpPr>
          <p:cNvPr id="65" name="직선 연결선[R] 64">
            <a:extLst>
              <a:ext uri="{FF2B5EF4-FFF2-40B4-BE49-F238E27FC236}">
                <a16:creationId xmlns:a16="http://schemas.microsoft.com/office/drawing/2014/main" id="{70E82B6E-F567-3F4E-AD2A-67C34CB66316}"/>
              </a:ext>
            </a:extLst>
          </p:cNvPr>
          <p:cNvCxnSpPr>
            <a:cxnSpLocks/>
          </p:cNvCxnSpPr>
          <p:nvPr/>
        </p:nvCxnSpPr>
        <p:spPr>
          <a:xfrm flipH="1">
            <a:off x="12147710" y="1641472"/>
            <a:ext cx="522310" cy="57468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2E4F002A-8902-874E-BFD0-D44B63EB1762}"/>
              </a:ext>
            </a:extLst>
          </p:cNvPr>
          <p:cNvSpPr txBox="1"/>
          <p:nvPr/>
        </p:nvSpPr>
        <p:spPr>
          <a:xfrm>
            <a:off x="11815326" y="1249828"/>
            <a:ext cx="2345514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16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Docker Container</a:t>
            </a:r>
            <a:endParaRPr kumimoji="1" lang="ko-KR" altLang="en-US" sz="216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69" name="그림 68" descr="클립아트, 텍스트, 만화 영화이(가) 표시된 사진&#10;&#10;자동 생성된 설명">
            <a:extLst>
              <a:ext uri="{FF2B5EF4-FFF2-40B4-BE49-F238E27FC236}">
                <a16:creationId xmlns:a16="http://schemas.microsoft.com/office/drawing/2014/main" id="{5EE1AB5E-A44F-374D-90C7-6FBFA9A10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447" y="3250219"/>
            <a:ext cx="2033971" cy="2033971"/>
          </a:xfrm>
          <a:prstGeom prst="rect">
            <a:avLst/>
          </a:prstGeom>
        </p:spPr>
      </p:pic>
      <p:pic>
        <p:nvPicPr>
          <p:cNvPr id="72" name="그래픽 71" descr="랩톱 윤곽선">
            <a:extLst>
              <a:ext uri="{FF2B5EF4-FFF2-40B4-BE49-F238E27FC236}">
                <a16:creationId xmlns:a16="http://schemas.microsoft.com/office/drawing/2014/main" id="{8B8204C3-D2FD-C64A-A3BE-F6C8D3AB1D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76504" y="2487582"/>
            <a:ext cx="3559244" cy="3559244"/>
          </a:xfrm>
          <a:prstGeom prst="rect">
            <a:avLst/>
          </a:prstGeom>
        </p:spPr>
      </p:pic>
      <p:grpSp>
        <p:nvGrpSpPr>
          <p:cNvPr id="91" name="그룹 90">
            <a:extLst>
              <a:ext uri="{FF2B5EF4-FFF2-40B4-BE49-F238E27FC236}">
                <a16:creationId xmlns:a16="http://schemas.microsoft.com/office/drawing/2014/main" id="{4EBE6A97-15AE-F84D-8EA9-7252075D63B4}"/>
              </a:ext>
            </a:extLst>
          </p:cNvPr>
          <p:cNvGrpSpPr/>
          <p:nvPr/>
        </p:nvGrpSpPr>
        <p:grpSpPr>
          <a:xfrm>
            <a:off x="8730800" y="2024436"/>
            <a:ext cx="4422061" cy="957674"/>
            <a:chOff x="7275666" y="1687030"/>
            <a:chExt cx="3685051" cy="798062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7A00598B-F3F9-D24A-8EA7-624E017D0217}"/>
                </a:ext>
              </a:extLst>
            </p:cNvPr>
            <p:cNvGrpSpPr/>
            <p:nvPr/>
          </p:nvGrpSpPr>
          <p:grpSpPr>
            <a:xfrm>
              <a:off x="7275666" y="1687030"/>
              <a:ext cx="3685051" cy="798062"/>
              <a:chOff x="7460542" y="1598458"/>
              <a:chExt cx="3685051" cy="798062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6">
                <p14:nvContentPartPr>
                  <p14:cNvPr id="6" name="잉크 5">
                    <a:extLst>
                      <a:ext uri="{FF2B5EF4-FFF2-40B4-BE49-F238E27FC236}">
                        <a16:creationId xmlns:a16="http://schemas.microsoft.com/office/drawing/2014/main" id="{F5ACAE69-51FD-D147-88C4-A429DB1E8E5D}"/>
                      </a:ext>
                    </a:extLst>
                  </p14:cNvPr>
                  <p14:cNvContentPartPr/>
                  <p14:nvPr/>
                </p14:nvContentPartPr>
                <p14:xfrm>
                  <a:off x="9918251" y="2396160"/>
                  <a:ext cx="360" cy="360"/>
                </p14:xfrm>
              </p:contentPart>
            </mc:Choice>
            <mc:Fallback xmlns="">
              <p:pic>
                <p:nvPicPr>
                  <p:cNvPr id="6" name="잉크 5">
                    <a:extLst>
                      <a:ext uri="{FF2B5EF4-FFF2-40B4-BE49-F238E27FC236}">
                        <a16:creationId xmlns:a16="http://schemas.microsoft.com/office/drawing/2014/main" id="{F5ACAE69-51FD-D147-88C4-A429DB1E8E5D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9909611" y="2387160"/>
                    <a:ext cx="18000" cy="18000"/>
                  </a:xfrm>
                  <a:prstGeom prst="rect">
                    <a:avLst/>
                  </a:prstGeom>
                </p:spPr>
              </p:pic>
            </mc:Fallback>
          </mc:AlternateContent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8729886F-3C6A-F947-93CB-E07B426A9594}"/>
                  </a:ext>
                </a:extLst>
              </p:cNvPr>
              <p:cNvSpPr/>
              <p:nvPr/>
            </p:nvSpPr>
            <p:spPr>
              <a:xfrm>
                <a:off x="7460542" y="1598458"/>
                <a:ext cx="3685051" cy="797702"/>
              </a:xfrm>
              <a:prstGeom prst="rect">
                <a:avLst/>
              </a:prstGeom>
              <a:no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2160" dirty="0">
                  <a:latin typeface="BM HANNA Pro OTF" panose="020B0600000101010101" pitchFamily="34" charset="-127"/>
                  <a:ea typeface="BM HANNA Pro OTF" panose="020B0600000101010101" pitchFamily="34" charset="-127"/>
                </a:endParaRPr>
              </a:p>
            </p:txBody>
          </p:sp>
        </p:grpSp>
        <p:pic>
          <p:nvPicPr>
            <p:cNvPr id="82" name="그래픽 81" descr="조리개 단색으로 채워진">
              <a:extLst>
                <a:ext uri="{FF2B5EF4-FFF2-40B4-BE49-F238E27FC236}">
                  <a16:creationId xmlns:a16="http://schemas.microsoft.com/office/drawing/2014/main" id="{B80AE0B1-D9F4-6B41-B6C5-834F2BA32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321974" y="1734845"/>
              <a:ext cx="717653" cy="717653"/>
            </a:xfrm>
            <a:prstGeom prst="rect">
              <a:avLst/>
            </a:prstGeom>
          </p:spPr>
        </p:pic>
        <p:pic>
          <p:nvPicPr>
            <p:cNvPr id="86" name="그림 85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5711FCB7-FBCF-AF48-8018-2EEC699F9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534963" y="1848637"/>
              <a:ext cx="448694" cy="448694"/>
            </a:xfrm>
            <a:prstGeom prst="rect">
              <a:avLst/>
            </a:prstGeom>
          </p:spPr>
        </p:pic>
        <p:pic>
          <p:nvPicPr>
            <p:cNvPr id="87" name="그림 86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B3F6CDA9-DE02-F542-8719-603DDE621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196029" y="1848637"/>
              <a:ext cx="448694" cy="448694"/>
            </a:xfrm>
            <a:prstGeom prst="rect">
              <a:avLst/>
            </a:prstGeom>
          </p:spPr>
        </p:pic>
        <p:pic>
          <p:nvPicPr>
            <p:cNvPr id="88" name="그림 87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35CB4277-92AA-9747-B084-7EA9BC668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822686" y="1850920"/>
              <a:ext cx="448694" cy="448694"/>
            </a:xfrm>
            <a:prstGeom prst="rect">
              <a:avLst/>
            </a:prstGeom>
          </p:spPr>
        </p:pic>
        <p:pic>
          <p:nvPicPr>
            <p:cNvPr id="89" name="그림 88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37D90331-1363-6C4E-82D3-EA3A181DA1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384376" y="1850920"/>
              <a:ext cx="448694" cy="448694"/>
            </a:xfrm>
            <a:prstGeom prst="rect">
              <a:avLst/>
            </a:prstGeom>
          </p:spPr>
        </p:pic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911F146D-BD4E-5F4C-A68E-48B1C4D98546}"/>
              </a:ext>
            </a:extLst>
          </p:cNvPr>
          <p:cNvGrpSpPr/>
          <p:nvPr/>
        </p:nvGrpSpPr>
        <p:grpSpPr>
          <a:xfrm>
            <a:off x="8730800" y="3635962"/>
            <a:ext cx="4421629" cy="957674"/>
            <a:chOff x="7275666" y="1687030"/>
            <a:chExt cx="3684691" cy="798062"/>
          </a:xfrm>
        </p:grpSpPr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16BFFAD7-5315-A040-91C9-E44673AC5BFB}"/>
                </a:ext>
              </a:extLst>
            </p:cNvPr>
            <p:cNvGrpSpPr/>
            <p:nvPr/>
          </p:nvGrpSpPr>
          <p:grpSpPr>
            <a:xfrm>
              <a:off x="7275666" y="1687030"/>
              <a:ext cx="3684691" cy="798062"/>
              <a:chOff x="7460542" y="1598458"/>
              <a:chExt cx="3684691" cy="798062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1">
                <p14:nvContentPartPr>
                  <p14:cNvPr id="99" name="잉크 98">
                    <a:extLst>
                      <a:ext uri="{FF2B5EF4-FFF2-40B4-BE49-F238E27FC236}">
                        <a16:creationId xmlns:a16="http://schemas.microsoft.com/office/drawing/2014/main" id="{B9F1E3D9-A573-3744-AEC5-6B7E623B7383}"/>
                      </a:ext>
                    </a:extLst>
                  </p14:cNvPr>
                  <p14:cNvContentPartPr/>
                  <p14:nvPr/>
                </p14:nvContentPartPr>
                <p14:xfrm>
                  <a:off x="9918251" y="2396160"/>
                  <a:ext cx="360" cy="360"/>
                </p14:xfrm>
              </p:contentPart>
            </mc:Choice>
            <mc:Fallback xmlns="">
              <p:pic>
                <p:nvPicPr>
                  <p:cNvPr id="99" name="잉크 98">
                    <a:extLst>
                      <a:ext uri="{FF2B5EF4-FFF2-40B4-BE49-F238E27FC236}">
                        <a16:creationId xmlns:a16="http://schemas.microsoft.com/office/drawing/2014/main" id="{B9F1E3D9-A573-3744-AEC5-6B7E623B7383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9909611" y="2387160"/>
                    <a:ext cx="18000" cy="18000"/>
                  </a:xfrm>
                  <a:prstGeom prst="rect">
                    <a:avLst/>
                  </a:prstGeom>
                </p:spPr>
              </p:pic>
            </mc:Fallback>
          </mc:AlternateContent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208326C0-9A7E-CC41-89B4-F0A652FB504D}"/>
                  </a:ext>
                </a:extLst>
              </p:cNvPr>
              <p:cNvSpPr/>
              <p:nvPr/>
            </p:nvSpPr>
            <p:spPr>
              <a:xfrm>
                <a:off x="7460542" y="1598458"/>
                <a:ext cx="3684691" cy="797702"/>
              </a:xfrm>
              <a:prstGeom prst="rect">
                <a:avLst/>
              </a:prstGeom>
              <a:no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2160" dirty="0">
                  <a:latin typeface="BM HANNA Pro OTF" panose="020B0600000101010101" pitchFamily="34" charset="-127"/>
                  <a:ea typeface="BM HANNA Pro OTF" panose="020B0600000101010101" pitchFamily="34" charset="-127"/>
                </a:endParaRPr>
              </a:p>
            </p:txBody>
          </p:sp>
        </p:grpSp>
        <p:pic>
          <p:nvPicPr>
            <p:cNvPr id="94" name="그래픽 93" descr="조리개 단색으로 채워진">
              <a:extLst>
                <a:ext uri="{FF2B5EF4-FFF2-40B4-BE49-F238E27FC236}">
                  <a16:creationId xmlns:a16="http://schemas.microsoft.com/office/drawing/2014/main" id="{94764AE8-BA5D-D143-B018-38AA4E14A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321974" y="1734845"/>
              <a:ext cx="717653" cy="717653"/>
            </a:xfrm>
            <a:prstGeom prst="rect">
              <a:avLst/>
            </a:prstGeom>
          </p:spPr>
        </p:pic>
        <p:pic>
          <p:nvPicPr>
            <p:cNvPr id="95" name="그림 94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7BB26B09-8498-5344-90C9-B30E59B4D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534963" y="1848637"/>
              <a:ext cx="448694" cy="448694"/>
            </a:xfrm>
            <a:prstGeom prst="rect">
              <a:avLst/>
            </a:prstGeom>
          </p:spPr>
        </p:pic>
        <p:pic>
          <p:nvPicPr>
            <p:cNvPr id="96" name="그림 95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C9183B82-B559-7A4D-AF2B-351D6D289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196029" y="1848637"/>
              <a:ext cx="448694" cy="448694"/>
            </a:xfrm>
            <a:prstGeom prst="rect">
              <a:avLst/>
            </a:prstGeom>
          </p:spPr>
        </p:pic>
        <p:pic>
          <p:nvPicPr>
            <p:cNvPr id="97" name="그림 96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3DF78A27-446F-E541-9326-04C45E100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822686" y="1850920"/>
              <a:ext cx="448694" cy="448694"/>
            </a:xfrm>
            <a:prstGeom prst="rect">
              <a:avLst/>
            </a:prstGeom>
          </p:spPr>
        </p:pic>
        <p:pic>
          <p:nvPicPr>
            <p:cNvPr id="98" name="그림 97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93F8FE49-7D2F-534F-A2A9-65640AC9D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384376" y="1850920"/>
              <a:ext cx="448694" cy="448694"/>
            </a:xfrm>
            <a:prstGeom prst="rect">
              <a:avLst/>
            </a:prstGeom>
          </p:spPr>
        </p:pic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92CE2E2F-DDA0-394E-8220-1E04A3B6E7EB}"/>
              </a:ext>
            </a:extLst>
          </p:cNvPr>
          <p:cNvGrpSpPr/>
          <p:nvPr/>
        </p:nvGrpSpPr>
        <p:grpSpPr>
          <a:xfrm>
            <a:off x="8730800" y="5233661"/>
            <a:ext cx="4421197" cy="957674"/>
            <a:chOff x="7275666" y="1687030"/>
            <a:chExt cx="3684331" cy="798062"/>
          </a:xfrm>
        </p:grpSpPr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6464910C-92B1-3146-BDBD-B0F0FB736B2E}"/>
                </a:ext>
              </a:extLst>
            </p:cNvPr>
            <p:cNvGrpSpPr/>
            <p:nvPr/>
          </p:nvGrpSpPr>
          <p:grpSpPr>
            <a:xfrm>
              <a:off x="7275666" y="1687030"/>
              <a:ext cx="3684331" cy="798062"/>
              <a:chOff x="7460542" y="1598458"/>
              <a:chExt cx="3684331" cy="798062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2">
                <p14:nvContentPartPr>
                  <p14:cNvPr id="108" name="잉크 107">
                    <a:extLst>
                      <a:ext uri="{FF2B5EF4-FFF2-40B4-BE49-F238E27FC236}">
                        <a16:creationId xmlns:a16="http://schemas.microsoft.com/office/drawing/2014/main" id="{D269FD14-54E9-BE47-B8B0-0B509FCABBAA}"/>
                      </a:ext>
                    </a:extLst>
                  </p14:cNvPr>
                  <p14:cNvContentPartPr/>
                  <p14:nvPr/>
                </p14:nvContentPartPr>
                <p14:xfrm>
                  <a:off x="9918251" y="2396160"/>
                  <a:ext cx="360" cy="360"/>
                </p14:xfrm>
              </p:contentPart>
            </mc:Choice>
            <mc:Fallback xmlns="">
              <p:pic>
                <p:nvPicPr>
                  <p:cNvPr id="108" name="잉크 107">
                    <a:extLst>
                      <a:ext uri="{FF2B5EF4-FFF2-40B4-BE49-F238E27FC236}">
                        <a16:creationId xmlns:a16="http://schemas.microsoft.com/office/drawing/2014/main" id="{D269FD14-54E9-BE47-B8B0-0B509FCABBAA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9909611" y="2387160"/>
                    <a:ext cx="18000" cy="18000"/>
                  </a:xfrm>
                  <a:prstGeom prst="rect">
                    <a:avLst/>
                  </a:prstGeom>
                </p:spPr>
              </p:pic>
            </mc:Fallback>
          </mc:AlternateContent>
          <p:sp>
            <p:nvSpPr>
              <p:cNvPr id="109" name="직사각형 108">
                <a:extLst>
                  <a:ext uri="{FF2B5EF4-FFF2-40B4-BE49-F238E27FC236}">
                    <a16:creationId xmlns:a16="http://schemas.microsoft.com/office/drawing/2014/main" id="{74D31BDB-6306-A247-A39C-8F24A06CE47C}"/>
                  </a:ext>
                </a:extLst>
              </p:cNvPr>
              <p:cNvSpPr/>
              <p:nvPr/>
            </p:nvSpPr>
            <p:spPr>
              <a:xfrm>
                <a:off x="7460542" y="1598458"/>
                <a:ext cx="3684331" cy="797702"/>
              </a:xfrm>
              <a:prstGeom prst="rect">
                <a:avLst/>
              </a:prstGeom>
              <a:no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2160">
                  <a:latin typeface="BM HANNA Pro OTF" panose="020B0600000101010101" pitchFamily="34" charset="-127"/>
                  <a:ea typeface="BM HANNA Pro OTF" panose="020B0600000101010101" pitchFamily="34" charset="-127"/>
                </a:endParaRPr>
              </a:p>
            </p:txBody>
          </p:sp>
        </p:grpSp>
        <p:pic>
          <p:nvPicPr>
            <p:cNvPr id="103" name="그래픽 102" descr="조리개 단색으로 채워진">
              <a:extLst>
                <a:ext uri="{FF2B5EF4-FFF2-40B4-BE49-F238E27FC236}">
                  <a16:creationId xmlns:a16="http://schemas.microsoft.com/office/drawing/2014/main" id="{3FDD9D23-F3E3-7149-8272-C7F9E67CC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321974" y="1734845"/>
              <a:ext cx="717653" cy="717653"/>
            </a:xfrm>
            <a:prstGeom prst="rect">
              <a:avLst/>
            </a:prstGeom>
          </p:spPr>
        </p:pic>
        <p:pic>
          <p:nvPicPr>
            <p:cNvPr id="104" name="그림 103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B9BBA2C4-4EAC-3643-AD5E-0B83D2B99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534963" y="1848637"/>
              <a:ext cx="448694" cy="448694"/>
            </a:xfrm>
            <a:prstGeom prst="rect">
              <a:avLst/>
            </a:prstGeom>
          </p:spPr>
        </p:pic>
        <p:pic>
          <p:nvPicPr>
            <p:cNvPr id="105" name="그림 104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D17887EC-478C-1F45-B667-06474945B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196029" y="1848637"/>
              <a:ext cx="448694" cy="448694"/>
            </a:xfrm>
            <a:prstGeom prst="rect">
              <a:avLst/>
            </a:prstGeom>
          </p:spPr>
        </p:pic>
        <p:pic>
          <p:nvPicPr>
            <p:cNvPr id="106" name="그림 105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F7C63859-D83A-EB41-A823-DA7F1D0DD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822686" y="1850920"/>
              <a:ext cx="448694" cy="448694"/>
            </a:xfrm>
            <a:prstGeom prst="rect">
              <a:avLst/>
            </a:prstGeom>
          </p:spPr>
        </p:pic>
        <p:pic>
          <p:nvPicPr>
            <p:cNvPr id="107" name="그림 106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FEC73B50-2DBE-E142-926C-01BC11E5E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384376" y="1850920"/>
              <a:ext cx="448694" cy="44869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7D517E8-B424-DD4B-8260-1275650C271A}"/>
              </a:ext>
            </a:extLst>
          </p:cNvPr>
          <p:cNvSpPr txBox="1"/>
          <p:nvPr/>
        </p:nvSpPr>
        <p:spPr>
          <a:xfrm>
            <a:off x="2848958" y="3666949"/>
            <a:ext cx="147348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Web</a:t>
            </a:r>
            <a:r>
              <a:rPr kumimoji="1" lang="ko-KR" altLang="en-US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주소 접속</a:t>
            </a:r>
            <a:endParaRPr kumimoji="1" lang="en-US" altLang="ko-KR" sz="132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algn="ctr"/>
            <a:r>
              <a:rPr kumimoji="1" lang="en-US" altLang="ko-KR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000.000.000.000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193A775-A335-384B-97B5-D5201333AEFF}"/>
              </a:ext>
            </a:extLst>
          </p:cNvPr>
          <p:cNvSpPr txBox="1"/>
          <p:nvPr/>
        </p:nvSpPr>
        <p:spPr>
          <a:xfrm>
            <a:off x="4427250" y="5873246"/>
            <a:ext cx="2696572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VMM</a:t>
            </a:r>
            <a:r>
              <a:rPr kumimoji="1" lang="ko-KR" altLang="en-US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의 자원 사용량 모니터링</a:t>
            </a:r>
            <a:endParaRPr kumimoji="1" lang="en-US" altLang="ko-KR" sz="132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algn="ctr"/>
            <a:r>
              <a:rPr kumimoji="1" lang="en-US" altLang="ko-KR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VM Auto-Scaling</a:t>
            </a:r>
            <a:r>
              <a:rPr kumimoji="1" lang="ko-KR" altLang="en-US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en-US" altLang="ko-KR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&amp; Load Balancing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DD4FDB74-87B6-8040-A5D4-C5118EF16B59}"/>
              </a:ext>
            </a:extLst>
          </p:cNvPr>
          <p:cNvCxnSpPr>
            <a:cxnSpLocks/>
          </p:cNvCxnSpPr>
          <p:nvPr/>
        </p:nvCxnSpPr>
        <p:spPr>
          <a:xfrm flipV="1">
            <a:off x="7438607" y="2487364"/>
            <a:ext cx="1049702" cy="1297711"/>
          </a:xfrm>
          <a:prstGeom prst="straightConnector1">
            <a:avLst/>
          </a:prstGeom>
          <a:ln w="50800" cap="rnd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56FAC010-74FF-3145-B18B-47C2CDF95BF3}"/>
              </a:ext>
            </a:extLst>
          </p:cNvPr>
          <p:cNvCxnSpPr>
            <a:cxnSpLocks/>
          </p:cNvCxnSpPr>
          <p:nvPr/>
        </p:nvCxnSpPr>
        <p:spPr>
          <a:xfrm flipH="1">
            <a:off x="7678752" y="2777399"/>
            <a:ext cx="991644" cy="1244546"/>
          </a:xfrm>
          <a:prstGeom prst="straightConnector1">
            <a:avLst/>
          </a:prstGeom>
          <a:ln w="50800" cap="rnd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CC528370-4745-D941-ACE5-5184F78D7944}"/>
              </a:ext>
            </a:extLst>
          </p:cNvPr>
          <p:cNvSpPr txBox="1"/>
          <p:nvPr/>
        </p:nvSpPr>
        <p:spPr>
          <a:xfrm rot="18459925">
            <a:off x="7774219" y="3323334"/>
            <a:ext cx="1136850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소켓 상태 전송</a:t>
            </a:r>
            <a:endParaRPr kumimoji="1" lang="en-US" altLang="ko-KR" sz="132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3174959-985A-324A-87A9-B5A8001B3458}"/>
              </a:ext>
            </a:extLst>
          </p:cNvPr>
          <p:cNvSpPr txBox="1"/>
          <p:nvPr/>
        </p:nvSpPr>
        <p:spPr>
          <a:xfrm rot="18518433">
            <a:off x="7234610" y="2887068"/>
            <a:ext cx="1128835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소켓 명령 전달</a:t>
            </a:r>
            <a:endParaRPr kumimoji="1" lang="en-US" altLang="ko-KR" sz="132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CA28667-CC31-C84F-8288-331C8614AFF2}"/>
              </a:ext>
            </a:extLst>
          </p:cNvPr>
          <p:cNvSpPr txBox="1"/>
          <p:nvPr/>
        </p:nvSpPr>
        <p:spPr>
          <a:xfrm>
            <a:off x="12162811" y="1042045"/>
            <a:ext cx="1420581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실제 </a:t>
            </a:r>
            <a:r>
              <a:rPr kumimoji="1" lang="en-US" altLang="ko-KR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Web Server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3DCF4EB-ABE0-7A4B-9B91-2CCA6FDC0E29}"/>
              </a:ext>
            </a:extLst>
          </p:cNvPr>
          <p:cNvSpPr txBox="1"/>
          <p:nvPr/>
        </p:nvSpPr>
        <p:spPr>
          <a:xfrm>
            <a:off x="8453198" y="785804"/>
            <a:ext cx="215636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Docker Container</a:t>
            </a:r>
          </a:p>
          <a:p>
            <a:pPr algn="ctr"/>
            <a:r>
              <a:rPr kumimoji="1" lang="en-US" altLang="ko-KR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LB &amp; Auto-scaling </a:t>
            </a:r>
            <a:r>
              <a:rPr kumimoji="1" lang="ko-KR" altLang="en-US" sz="132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작업 수행</a:t>
            </a:r>
            <a:endParaRPr kumimoji="1" lang="en-US" altLang="ko-KR" sz="1320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7027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1844386" y="2453635"/>
            <a:ext cx="10698422" cy="8244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Virtual Infrastructure Manager (VIM)</a:t>
            </a:r>
            <a:endParaRPr lang="en-US" sz="4374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342C9A2-85A7-9E41-B9A1-08F9256DBD77}"/>
              </a:ext>
            </a:extLst>
          </p:cNvPr>
          <p:cNvGrpSpPr/>
          <p:nvPr/>
        </p:nvGrpSpPr>
        <p:grpSpPr>
          <a:xfrm>
            <a:off x="2396740" y="4197483"/>
            <a:ext cx="4542115" cy="1606510"/>
            <a:chOff x="833199" y="4172545"/>
            <a:chExt cx="4542115" cy="1606510"/>
          </a:xfrm>
        </p:grpSpPr>
        <p:sp>
          <p:nvSpPr>
            <p:cNvPr id="6" name="Shape 3"/>
            <p:cNvSpPr/>
            <p:nvPr/>
          </p:nvSpPr>
          <p:spPr>
            <a:xfrm>
              <a:off x="833199" y="4172545"/>
              <a:ext cx="4542115" cy="1606510"/>
            </a:xfrm>
            <a:prstGeom prst="roundRect">
              <a:avLst>
                <a:gd name="adj" fmla="val 6224"/>
              </a:avLst>
            </a:prstGeom>
            <a:solidFill>
              <a:srgbClr val="D6F5EE"/>
            </a:solidFill>
            <a:ln w="7620">
              <a:solidFill>
                <a:srgbClr val="BCDBD4"/>
              </a:solidFill>
              <a:prstDash val="solid"/>
            </a:ln>
          </p:spPr>
        </p:sp>
        <p:sp>
          <p:nvSpPr>
            <p:cNvPr id="7" name="Text 4"/>
            <p:cNvSpPr/>
            <p:nvPr/>
          </p:nvSpPr>
          <p:spPr>
            <a:xfrm>
              <a:off x="1062990" y="4402336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dirty="0">
                  <a:solidFill>
                    <a:srgbClr val="333F70"/>
                  </a:solidFill>
                  <a:latin typeface="Unbounded" pitchFamily="34" charset="0"/>
                  <a:ea typeface="Unbounded" pitchFamily="34" charset="-122"/>
                  <a:cs typeface="Unbounded" pitchFamily="34" charset="-120"/>
                </a:rPr>
                <a:t>Load Balancer</a:t>
              </a:r>
              <a:endParaRPr lang="en-US" sz="2187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1062990" y="4882753"/>
              <a:ext cx="4082534" cy="666512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750" dirty="0">
                  <a:solidFill>
                    <a:srgbClr val="333F7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여러 VM을 클러스터링하여 관리하고, 실제 동작 </a:t>
              </a:r>
              <a:r>
                <a:rPr lang="en-US" sz="1750" dirty="0" err="1">
                  <a:solidFill>
                    <a:srgbClr val="333F7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원리를</a:t>
              </a:r>
              <a:r>
                <a:rPr lang="en-US" sz="1750" dirty="0">
                  <a:solidFill>
                    <a:srgbClr val="333F7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 </a:t>
              </a:r>
              <a:r>
                <a:rPr lang="en-US" sz="1750" dirty="0" err="1">
                  <a:solidFill>
                    <a:srgbClr val="333F7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구현</a:t>
              </a:r>
              <a:endParaRPr lang="en-US" sz="1750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82D5F97-D201-4648-B6B7-1D89CFED692D}"/>
              </a:ext>
            </a:extLst>
          </p:cNvPr>
          <p:cNvGrpSpPr/>
          <p:nvPr/>
        </p:nvGrpSpPr>
        <p:grpSpPr>
          <a:xfrm>
            <a:off x="7691547" y="4197483"/>
            <a:ext cx="4542115" cy="1606510"/>
            <a:chOff x="5597485" y="4172545"/>
            <a:chExt cx="4542115" cy="1606510"/>
          </a:xfrm>
        </p:grpSpPr>
        <p:sp>
          <p:nvSpPr>
            <p:cNvPr id="9" name="Shape 6"/>
            <p:cNvSpPr/>
            <p:nvPr/>
          </p:nvSpPr>
          <p:spPr>
            <a:xfrm>
              <a:off x="5597485" y="4172545"/>
              <a:ext cx="4542115" cy="1606510"/>
            </a:xfrm>
            <a:prstGeom prst="roundRect">
              <a:avLst>
                <a:gd name="adj" fmla="val 6224"/>
              </a:avLst>
            </a:prstGeom>
            <a:solidFill>
              <a:srgbClr val="D6F5EE"/>
            </a:solidFill>
            <a:ln w="7620">
              <a:solidFill>
                <a:srgbClr val="BCDBD4"/>
              </a:solidFill>
              <a:prstDash val="solid"/>
            </a:ln>
          </p:spPr>
        </p:sp>
        <p:sp>
          <p:nvSpPr>
            <p:cNvPr id="10" name="Text 7"/>
            <p:cNvSpPr/>
            <p:nvPr/>
          </p:nvSpPr>
          <p:spPr>
            <a:xfrm>
              <a:off x="5827276" y="4402336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dirty="0">
                  <a:solidFill>
                    <a:srgbClr val="333F70"/>
                  </a:solidFill>
                  <a:latin typeface="Unbounded" pitchFamily="34" charset="0"/>
                  <a:ea typeface="Unbounded" pitchFamily="34" charset="-122"/>
                  <a:cs typeface="Unbounded" pitchFamily="34" charset="-120"/>
                </a:rPr>
                <a:t>Auto-scaling</a:t>
              </a:r>
              <a:endParaRPr lang="en-US" sz="2187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5827276" y="4882753"/>
              <a:ext cx="4082534" cy="666512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750" dirty="0">
                  <a:solidFill>
                    <a:srgbClr val="333F7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VM의 도커 사용량을 확인하고 필요에 따라 </a:t>
              </a:r>
              <a:r>
                <a:rPr lang="en-US" sz="1750" dirty="0" err="1">
                  <a:solidFill>
                    <a:srgbClr val="333F7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스케일링을</a:t>
              </a:r>
              <a:r>
                <a:rPr lang="en-US" sz="1750" dirty="0">
                  <a:solidFill>
                    <a:srgbClr val="333F7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 </a:t>
              </a:r>
              <a:r>
                <a:rPr lang="en-US" sz="1750" dirty="0" err="1">
                  <a:solidFill>
                    <a:srgbClr val="333F7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진행</a:t>
              </a:r>
              <a:endParaRPr lang="en-US" sz="1750" dirty="0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3">
            <a:extLst>
              <a:ext uri="{FF2B5EF4-FFF2-40B4-BE49-F238E27FC236}">
                <a16:creationId xmlns:a16="http://schemas.microsoft.com/office/drawing/2014/main" id="{B3EBD599-FA00-B347-9B50-93654786E448}"/>
              </a:ext>
            </a:extLst>
          </p:cNvPr>
          <p:cNvSpPr/>
          <p:nvPr/>
        </p:nvSpPr>
        <p:spPr>
          <a:xfrm>
            <a:off x="9370553" y="4042583"/>
            <a:ext cx="3516512" cy="2012124"/>
          </a:xfrm>
          <a:prstGeom prst="roundRect">
            <a:avLst>
              <a:gd name="adj" fmla="val 622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2" name="Shape 3">
            <a:extLst>
              <a:ext uri="{FF2B5EF4-FFF2-40B4-BE49-F238E27FC236}">
                <a16:creationId xmlns:a16="http://schemas.microsoft.com/office/drawing/2014/main" id="{CD98024C-FAD5-3345-9A79-D6A9E3F3E4A7}"/>
              </a:ext>
            </a:extLst>
          </p:cNvPr>
          <p:cNvSpPr/>
          <p:nvPr/>
        </p:nvSpPr>
        <p:spPr>
          <a:xfrm>
            <a:off x="5449559" y="4048461"/>
            <a:ext cx="3516512" cy="2012124"/>
          </a:xfrm>
          <a:prstGeom prst="roundRect">
            <a:avLst>
              <a:gd name="adj" fmla="val 622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Shape 3">
            <a:extLst>
              <a:ext uri="{FF2B5EF4-FFF2-40B4-BE49-F238E27FC236}">
                <a16:creationId xmlns:a16="http://schemas.microsoft.com/office/drawing/2014/main" id="{61AF07B3-9C67-1D43-BB63-A0D9B9662289}"/>
              </a:ext>
            </a:extLst>
          </p:cNvPr>
          <p:cNvSpPr/>
          <p:nvPr/>
        </p:nvSpPr>
        <p:spPr>
          <a:xfrm>
            <a:off x="1449248" y="4048461"/>
            <a:ext cx="3516512" cy="2012124"/>
          </a:xfrm>
          <a:prstGeom prst="roundRect">
            <a:avLst>
              <a:gd name="adj" fmla="val 622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49248" y="232400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Virtual Machine Monitor (VMM)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1655613" y="420231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도커 컨테이너 관리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1672243" y="4771668"/>
            <a:ext cx="315634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Docker Container에 대한 Load Balancing 및 Auto-scaling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기능을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수행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420231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CPU 사용량 모니터링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771668"/>
            <a:ext cx="315634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웹 서버 도커 컨테이너의 CPU 사용량을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지속적으로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확인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566247" y="4202311"/>
            <a:ext cx="280689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Auto-scaling 수행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599497" y="4771668"/>
            <a:ext cx="315634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CPU 사용량이 일정 수준을 넘어서면 새로운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컨테이너를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생성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74583" y="273593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실행 환경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374583" y="40134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537818" y="4055150"/>
            <a:ext cx="1733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096697" y="4013478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VIM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3096697" y="4493895"/>
            <a:ext cx="2647950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Windows 11</a:t>
            </a:r>
            <a:b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</a:b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3.10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966818" y="40134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077546" y="4055150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6688932" y="4013478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VMM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6688932" y="4493895"/>
            <a:ext cx="2647950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VirtualBox 6.1</a:t>
            </a:r>
          </a:p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Ubuntu 22.04</a:t>
            </a:r>
          </a:p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CPU 2개</a:t>
            </a:r>
          </a:p>
          <a:p>
            <a:pPr marL="0" indent="0">
              <a:lnSpc>
                <a:spcPts val="2624"/>
              </a:lnSpc>
              <a:buNone/>
            </a:pP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메모리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2GB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9559052" y="40134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669185" y="4055150"/>
            <a:ext cx="27967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4"/>
          <p:cNvSpPr/>
          <p:nvPr/>
        </p:nvSpPr>
        <p:spPr>
          <a:xfrm>
            <a:off x="10281166" y="4013478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Client</a:t>
            </a:r>
            <a:endParaRPr lang="en-US" sz="2187" dirty="0"/>
          </a:p>
        </p:txBody>
      </p:sp>
      <p:sp>
        <p:nvSpPr>
          <p:cNvPr id="18" name="Text 15"/>
          <p:cNvSpPr/>
          <p:nvPr/>
        </p:nvSpPr>
        <p:spPr>
          <a:xfrm>
            <a:off x="10281166" y="4493895"/>
            <a:ext cx="264795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Windows 11</a:t>
            </a:r>
          </a:p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HTML 정적 페이지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3"/>
          <p:cNvSpPr/>
          <p:nvPr/>
        </p:nvSpPr>
        <p:spPr>
          <a:xfrm>
            <a:off x="2635389" y="4962246"/>
            <a:ext cx="9320332" cy="39172"/>
          </a:xfrm>
          <a:prstGeom prst="roundRect">
            <a:avLst>
              <a:gd name="adj" fmla="val 225412"/>
            </a:avLst>
          </a:prstGeom>
          <a:solidFill>
            <a:srgbClr val="BCDBD4"/>
          </a:solidFill>
          <a:ln/>
        </p:spPr>
      </p:sp>
      <p:sp>
        <p:nvSpPr>
          <p:cNvPr id="7" name="Shape 4"/>
          <p:cNvSpPr/>
          <p:nvPr/>
        </p:nvSpPr>
        <p:spPr>
          <a:xfrm>
            <a:off x="4896802" y="4275494"/>
            <a:ext cx="39172" cy="686752"/>
          </a:xfrm>
          <a:prstGeom prst="roundRect">
            <a:avLst>
              <a:gd name="adj" fmla="val 225412"/>
            </a:avLst>
          </a:prstGeom>
          <a:solidFill>
            <a:srgbClr val="BCDBD4"/>
          </a:solidFill>
          <a:ln/>
        </p:spPr>
      </p:sp>
      <p:sp>
        <p:nvSpPr>
          <p:cNvPr id="8" name="Shape 5"/>
          <p:cNvSpPr/>
          <p:nvPr/>
        </p:nvSpPr>
        <p:spPr>
          <a:xfrm>
            <a:off x="4695646" y="4741504"/>
            <a:ext cx="441484" cy="441484"/>
          </a:xfrm>
          <a:prstGeom prst="roundRect">
            <a:avLst>
              <a:gd name="adj" fmla="val 2000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9831" y="4778295"/>
            <a:ext cx="152995" cy="367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7"/>
              </a:lnSpc>
              <a:buNone/>
            </a:pPr>
            <a:r>
              <a:rPr lang="en-US" sz="2318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18" dirty="0"/>
          </a:p>
        </p:txBody>
      </p:sp>
      <p:sp>
        <p:nvSpPr>
          <p:cNvPr id="10" name="Text 7"/>
          <p:cNvSpPr/>
          <p:nvPr/>
        </p:nvSpPr>
        <p:spPr>
          <a:xfrm>
            <a:off x="3690044" y="3360737"/>
            <a:ext cx="2452688" cy="3065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14"/>
              </a:lnSpc>
              <a:buNone/>
            </a:pPr>
            <a:r>
              <a:rPr lang="en-US" sz="193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웹 서버 가동</a:t>
            </a:r>
            <a:endParaRPr lang="en-US" sz="1931" dirty="0"/>
          </a:p>
        </p:txBody>
      </p:sp>
      <p:sp>
        <p:nvSpPr>
          <p:cNvPr id="11" name="Text 8"/>
          <p:cNvSpPr/>
          <p:nvPr/>
        </p:nvSpPr>
        <p:spPr>
          <a:xfrm>
            <a:off x="2831604" y="3784956"/>
            <a:ext cx="4169569" cy="2943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18"/>
              </a:lnSpc>
              <a:buNone/>
            </a:pPr>
            <a:r>
              <a:rPr lang="en-US" sz="1545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Flask를 통해 웹 </a:t>
            </a:r>
            <a:r>
              <a:rPr lang="en-US" sz="1545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서버를</a:t>
            </a:r>
            <a:r>
              <a:rPr lang="en-US" sz="1545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45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실행</a:t>
            </a:r>
            <a:endParaRPr lang="en-US" sz="1545" dirty="0"/>
          </a:p>
        </p:txBody>
      </p:sp>
      <p:sp>
        <p:nvSpPr>
          <p:cNvPr id="12" name="Shape 9"/>
          <p:cNvSpPr/>
          <p:nvPr/>
        </p:nvSpPr>
        <p:spPr>
          <a:xfrm>
            <a:off x="7275909" y="4962246"/>
            <a:ext cx="39172" cy="686752"/>
          </a:xfrm>
          <a:prstGeom prst="roundRect">
            <a:avLst>
              <a:gd name="adj" fmla="val 225412"/>
            </a:avLst>
          </a:prstGeom>
          <a:solidFill>
            <a:srgbClr val="BCDBD4"/>
          </a:solidFill>
          <a:ln/>
        </p:spPr>
      </p:sp>
      <p:sp>
        <p:nvSpPr>
          <p:cNvPr id="13" name="Shape 10"/>
          <p:cNvSpPr/>
          <p:nvPr/>
        </p:nvSpPr>
        <p:spPr>
          <a:xfrm>
            <a:off x="7074753" y="4741504"/>
            <a:ext cx="441484" cy="441484"/>
          </a:xfrm>
          <a:prstGeom prst="roundRect">
            <a:avLst>
              <a:gd name="adj" fmla="val 2000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172622" y="4778295"/>
            <a:ext cx="245745" cy="367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7"/>
              </a:lnSpc>
              <a:buNone/>
            </a:pPr>
            <a:r>
              <a:rPr lang="en-US" sz="2318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18" dirty="0"/>
          </a:p>
        </p:txBody>
      </p:sp>
      <p:sp>
        <p:nvSpPr>
          <p:cNvPr id="15" name="Text 12"/>
          <p:cNvSpPr/>
          <p:nvPr/>
        </p:nvSpPr>
        <p:spPr>
          <a:xfrm>
            <a:off x="6069151" y="5845214"/>
            <a:ext cx="2452688" cy="3065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14"/>
              </a:lnSpc>
              <a:buNone/>
            </a:pPr>
            <a:r>
              <a:rPr lang="en-US" sz="193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Load Balancing</a:t>
            </a:r>
            <a:endParaRPr lang="en-US" sz="1931" dirty="0"/>
          </a:p>
        </p:txBody>
      </p:sp>
      <p:sp>
        <p:nvSpPr>
          <p:cNvPr id="16" name="Text 13"/>
          <p:cNvSpPr/>
          <p:nvPr/>
        </p:nvSpPr>
        <p:spPr>
          <a:xfrm>
            <a:off x="5210711" y="6269434"/>
            <a:ext cx="4169569" cy="588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318"/>
              </a:lnSpc>
              <a:buNone/>
            </a:pPr>
            <a:r>
              <a:rPr lang="en-US" sz="1545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최소 CPU 사용량의 VMM 도커 컨테이너로 reverse proxy</a:t>
            </a:r>
            <a:endParaRPr lang="en-US" sz="1545" dirty="0"/>
          </a:p>
        </p:txBody>
      </p:sp>
      <p:sp>
        <p:nvSpPr>
          <p:cNvPr id="17" name="Shape 14"/>
          <p:cNvSpPr/>
          <p:nvPr/>
        </p:nvSpPr>
        <p:spPr>
          <a:xfrm>
            <a:off x="9655016" y="4275494"/>
            <a:ext cx="39172" cy="686752"/>
          </a:xfrm>
          <a:prstGeom prst="roundRect">
            <a:avLst>
              <a:gd name="adj" fmla="val 225412"/>
            </a:avLst>
          </a:prstGeom>
          <a:solidFill>
            <a:srgbClr val="BCDBD4"/>
          </a:solidFill>
          <a:ln/>
        </p:spPr>
      </p:sp>
      <p:sp>
        <p:nvSpPr>
          <p:cNvPr id="18" name="Shape 15"/>
          <p:cNvSpPr/>
          <p:nvPr/>
        </p:nvSpPr>
        <p:spPr>
          <a:xfrm>
            <a:off x="9453860" y="4741504"/>
            <a:ext cx="441484" cy="441484"/>
          </a:xfrm>
          <a:prstGeom prst="roundRect">
            <a:avLst>
              <a:gd name="adj" fmla="val 2000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551134" y="4778295"/>
            <a:ext cx="246936" cy="367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7"/>
              </a:lnSpc>
              <a:buNone/>
            </a:pPr>
            <a:r>
              <a:rPr lang="en-US" sz="2318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318" dirty="0"/>
          </a:p>
        </p:txBody>
      </p:sp>
      <p:sp>
        <p:nvSpPr>
          <p:cNvPr id="20" name="Text 17"/>
          <p:cNvSpPr/>
          <p:nvPr/>
        </p:nvSpPr>
        <p:spPr>
          <a:xfrm>
            <a:off x="8448258" y="3066414"/>
            <a:ext cx="2452688" cy="3065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14"/>
              </a:lnSpc>
              <a:buNone/>
            </a:pPr>
            <a:r>
              <a:rPr lang="en-US" sz="193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Auto-scaling</a:t>
            </a:r>
            <a:endParaRPr lang="en-US" sz="1931" dirty="0"/>
          </a:p>
        </p:txBody>
      </p:sp>
      <p:sp>
        <p:nvSpPr>
          <p:cNvPr id="21" name="Text 18"/>
          <p:cNvSpPr/>
          <p:nvPr/>
        </p:nvSpPr>
        <p:spPr>
          <a:xfrm>
            <a:off x="7589817" y="3490634"/>
            <a:ext cx="4169688" cy="588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318"/>
              </a:lnSpc>
              <a:buNone/>
            </a:pPr>
            <a:r>
              <a:rPr lang="en-US" sz="1545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VMM의 CPU 사용량을 모니터링하고 일정 수준을 넘으면 새로운 </a:t>
            </a:r>
            <a:r>
              <a:rPr lang="en-US" sz="1545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VMM을</a:t>
            </a:r>
            <a:r>
              <a:rPr lang="en-US" sz="1545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45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생성</a:t>
            </a:r>
            <a:endParaRPr lang="en-US" sz="1545" dirty="0"/>
          </a:p>
        </p:txBody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5FCB259D-1916-9746-B54F-A12B88AAF0A1}"/>
              </a:ext>
            </a:extLst>
          </p:cNvPr>
          <p:cNvSpPr/>
          <p:nvPr/>
        </p:nvSpPr>
        <p:spPr>
          <a:xfrm>
            <a:off x="2037993" y="141069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VIM 동작 방식</a:t>
            </a:r>
            <a:endParaRPr lang="en-US" sz="4374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51139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VMM 동작 방식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3721894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4994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소켓 통신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979908"/>
            <a:ext cx="32958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VIM과 소켓을 통해 CPU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사용량을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전송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3721894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4994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도커 컨테이너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4979908"/>
            <a:ext cx="329600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도커 컨테이너의 CPU 사용량을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모니터링하고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Auto-scaling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3721894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4994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CPU 사용량 전송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4979908"/>
            <a:ext cx="329600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VIM에게 최소 CPU 사용량의 도커 컨테이너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포트를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전송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1022</Words>
  <Application>Microsoft Macintosh PowerPoint</Application>
  <PresentationFormat>사용자 지정</PresentationFormat>
  <Paragraphs>161</Paragraphs>
  <Slides>14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맑은 고딕</vt:lpstr>
      <vt:lpstr>BM HANNA Air OTF</vt:lpstr>
      <vt:lpstr>BM HANNA Pro OTF</vt:lpstr>
      <vt:lpstr>Unbounded</vt:lpstr>
      <vt:lpstr>Arial</vt:lpstr>
      <vt:lpstr>Calibri</vt:lpstr>
      <vt:lpstr>Calibri Light</vt:lpstr>
      <vt:lpstr>Open Sans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4338</cp:lastModifiedBy>
  <cp:revision>84</cp:revision>
  <dcterms:created xsi:type="dcterms:W3CDTF">2024-06-06T05:44:24Z</dcterms:created>
  <dcterms:modified xsi:type="dcterms:W3CDTF">2024-06-09T05:24:37Z</dcterms:modified>
</cp:coreProperties>
</file>